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7" r:id="rId2"/>
    <p:sldId id="258" r:id="rId3"/>
    <p:sldId id="260" r:id="rId4"/>
    <p:sldId id="261" r:id="rId5"/>
    <p:sldId id="275" r:id="rId6"/>
    <p:sldId id="262" r:id="rId7"/>
    <p:sldId id="263" r:id="rId8"/>
    <p:sldId id="264" r:id="rId9"/>
    <p:sldId id="268" r:id="rId10"/>
    <p:sldId id="271" r:id="rId11"/>
    <p:sldId id="272" r:id="rId12"/>
    <p:sldId id="269" r:id="rId13"/>
    <p:sldId id="273" r:id="rId14"/>
    <p:sldId id="274" r:id="rId15"/>
    <p:sldId id="270" r:id="rId16"/>
    <p:sldId id="265" r:id="rId17"/>
    <p:sldId id="276" r:id="rId18"/>
    <p:sldId id="267"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Държател на горен колонтитул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a:p>
            <a:endParaRPr lang="en-US"/>
          </a:p>
        </p:txBody>
      </p:sp>
      <p:sp>
        <p:nvSpPr>
          <p:cNvPr id="3" name="Държател на дата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a:p>
          <a:p>
            <a:r>
              <a:rPr lang="en-US"/>
              <a:t>*</a:t>
            </a:r>
          </a:p>
        </p:txBody>
      </p:sp>
      <p:sp>
        <p:nvSpPr>
          <p:cNvPr id="4" name="Държател на изображение на слайд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a:p>
            <a:endParaRPr lang="en-US"/>
          </a:p>
        </p:txBody>
      </p:sp>
      <p:sp>
        <p:nvSpPr>
          <p:cNvPr id="5" name="Държател на бележки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r>
              <a:rPr lang="bg-BG" altLang="en-US"/>
              <a:t>Натиснете, за да редактирате стиловете на текста в образеца</a:t>
            </a:r>
            <a:endParaRPr lang="en-US"/>
          </a:p>
          <a:p>
            <a:pPr lvl="1"/>
            <a:r>
              <a:rPr lang="bg-BG" altLang="en-US"/>
              <a:t>Второ ниво</a:t>
            </a:r>
            <a:endParaRPr lang="en-US"/>
          </a:p>
          <a:p>
            <a:pPr lvl="2"/>
            <a:r>
              <a:rPr lang="bg-BG" altLang="en-US"/>
              <a:t>Трето ниво</a:t>
            </a:r>
            <a:endParaRPr lang="en-US"/>
          </a:p>
          <a:p>
            <a:pPr lvl="3"/>
            <a:r>
              <a:rPr lang="bg-BG" altLang="en-US"/>
              <a:t>Четвърто ниво</a:t>
            </a:r>
            <a:endParaRPr lang="en-US"/>
          </a:p>
          <a:p>
            <a:pPr lvl="4"/>
            <a:r>
              <a:rPr lang="bg-BG" altLang="en-US"/>
              <a:t>Пето ниво</a:t>
            </a:r>
            <a:endParaRPr lang="en-US"/>
          </a:p>
        </p:txBody>
      </p:sp>
      <p:sp>
        <p:nvSpPr>
          <p:cNvPr id="6" name="Държател на долен колонтитул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a:p>
            <a:endParaRPr lang="en-US"/>
          </a:p>
        </p:txBody>
      </p:sp>
      <p:sp>
        <p:nvSpPr>
          <p:cNvPr id="7" name="Държател на номера на слайда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endParaRPr/>
          </a:p>
          <a:p>
            <a:r>
              <a:rPr lang="en-US"/>
              <a:t>#</a:t>
            </a: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D236480F-04E4-4185-8FEC-2FABA47F8E53}"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B0355AEF-C59A-4A72-B2ED-9C13A72D0DE4}" type="slidenum">
              <a:rPr lang="en-US" smtClean="0"/>
              <a:t>10</a:t>
            </a:fld>
            <a:endParaRPr lang="en-US"/>
          </a:p>
        </p:txBody>
      </p:sp>
    </p:spTree>
    <p:extLst>
      <p:ext uri="{BB962C8B-B14F-4D97-AF65-F5344CB8AC3E}">
        <p14:creationId xmlns:p14="http://schemas.microsoft.com/office/powerpoint/2010/main" val="288860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B0355AEF-C59A-4A72-B2ED-9C13A72D0DE4}" type="slidenum">
              <a:rPr lang="en-US" smtClean="0"/>
              <a:t>11</a:t>
            </a:fld>
            <a:endParaRPr lang="en-US"/>
          </a:p>
        </p:txBody>
      </p:sp>
    </p:spTree>
    <p:extLst>
      <p:ext uri="{BB962C8B-B14F-4D97-AF65-F5344CB8AC3E}">
        <p14:creationId xmlns:p14="http://schemas.microsoft.com/office/powerpoint/2010/main" val="3894479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B0355AEF-C59A-4A72-B2ED-9C13A72D0DE4}" type="slidenum">
              <a:rPr lang="en-US" smtClean="0"/>
              <a:t>12</a:t>
            </a:fld>
            <a:endParaRPr lang="en-US"/>
          </a:p>
        </p:txBody>
      </p:sp>
    </p:spTree>
    <p:extLst>
      <p:ext uri="{BB962C8B-B14F-4D97-AF65-F5344CB8AC3E}">
        <p14:creationId xmlns:p14="http://schemas.microsoft.com/office/powerpoint/2010/main" val="1905230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B0355AEF-C59A-4A72-B2ED-9C13A72D0DE4}" type="slidenum">
              <a:rPr lang="en-US" smtClean="0"/>
              <a:t>13</a:t>
            </a:fld>
            <a:endParaRPr lang="en-US"/>
          </a:p>
        </p:txBody>
      </p:sp>
    </p:spTree>
    <p:extLst>
      <p:ext uri="{BB962C8B-B14F-4D97-AF65-F5344CB8AC3E}">
        <p14:creationId xmlns:p14="http://schemas.microsoft.com/office/powerpoint/2010/main" val="2795867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B0355AEF-C59A-4A72-B2ED-9C13A72D0DE4}" type="slidenum">
              <a:rPr lang="en-US" smtClean="0"/>
              <a:t>14</a:t>
            </a:fld>
            <a:endParaRPr lang="en-US"/>
          </a:p>
        </p:txBody>
      </p:sp>
    </p:spTree>
    <p:extLst>
      <p:ext uri="{BB962C8B-B14F-4D97-AF65-F5344CB8AC3E}">
        <p14:creationId xmlns:p14="http://schemas.microsoft.com/office/powerpoint/2010/main" val="2504688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B0355AEF-C59A-4A72-B2ED-9C13A72D0DE4}" type="slidenum">
              <a:rPr lang="en-US" smtClean="0"/>
              <a:t>15</a:t>
            </a:fld>
            <a:endParaRPr lang="en-US"/>
          </a:p>
        </p:txBody>
      </p:sp>
    </p:spTree>
    <p:extLst>
      <p:ext uri="{BB962C8B-B14F-4D97-AF65-F5344CB8AC3E}">
        <p14:creationId xmlns:p14="http://schemas.microsoft.com/office/powerpoint/2010/main" val="2695443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64E0DFE7-5CC7-4E26-AF3E-29F66C3326CA}"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64E0DFE7-5CC7-4E26-AF3E-29F66C3326CA}" type="slidenum">
              <a:rPr lang="en-US" smtClean="0"/>
              <a:t>17</a:t>
            </a:fld>
            <a:endParaRPr lang="en-US"/>
          </a:p>
        </p:txBody>
      </p:sp>
    </p:spTree>
    <p:extLst>
      <p:ext uri="{BB962C8B-B14F-4D97-AF65-F5344CB8AC3E}">
        <p14:creationId xmlns:p14="http://schemas.microsoft.com/office/powerpoint/2010/main" val="75538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C1D88B3C-844E-4B54-A66A-74E40E42A0D8}"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4F9BA058-4971-49CC-B277-4492791C42AB}"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523471C2-8552-46DA-BD6F-4CB252C8A7B4}"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4CE9BFA6-E3D6-44F8-AC86-2BFAF5799DB2}"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E8538556-C505-4C4D-B344-02AB6D53395D}"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E8538556-C505-4C4D-B344-02AB6D53395D}" type="slidenum">
              <a:rPr lang="en-US" smtClean="0"/>
              <a:t>5</a:t>
            </a:fld>
            <a:endParaRPr lang="en-US"/>
          </a:p>
        </p:txBody>
      </p:sp>
    </p:spTree>
    <p:extLst>
      <p:ext uri="{BB962C8B-B14F-4D97-AF65-F5344CB8AC3E}">
        <p14:creationId xmlns:p14="http://schemas.microsoft.com/office/powerpoint/2010/main" val="367771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AA726D7B-2A4C-4C08-A4C2-7812040098B5}"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E54EB978-0BDF-4981-BA3B-65092C401562}"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B0355AEF-C59A-4A72-B2ED-9C13A72D0DE4}"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B0355AEF-C59A-4A72-B2ED-9C13A72D0DE4}" type="slidenum">
              <a:rPr lang="en-US" smtClean="0"/>
              <a:t>9</a:t>
            </a:fld>
            <a:endParaRPr lang="en-US"/>
          </a:p>
        </p:txBody>
      </p:sp>
    </p:spTree>
    <p:extLst>
      <p:ext uri="{BB962C8B-B14F-4D97-AF65-F5344CB8AC3E}">
        <p14:creationId xmlns:p14="http://schemas.microsoft.com/office/powerpoint/2010/main" val="1003670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grpSp>
      <p:sp>
        <p:nvSpPr>
          <p:cNvPr id="2" name="Title 1"/>
          <p:cNvSpPr>
            <a:spLocks noGrp="1" noEditPoints="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noEditPoints="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
        <p:nvSpPr>
          <p:cNvPr id="4" name="Date Placeholder 3"/>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noEditPoints="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noEditPoints="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Edit Master text styles</a:t>
            </a:r>
          </a:p>
        </p:txBody>
      </p:sp>
      <p:sp>
        <p:nvSpPr>
          <p:cNvPr id="3" name="Text Placeholder 2"/>
          <p:cNvSpPr>
            <a:spLocks noGrp="1" noEditPoints="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dirty="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noEditPoints="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noEditPoints="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Edit Master text styles</a:t>
            </a:r>
          </a:p>
        </p:txBody>
      </p:sp>
      <p:sp>
        <p:nvSpPr>
          <p:cNvPr id="3" name="Text Placeholder 2"/>
          <p:cNvSpPr>
            <a:spLocks noGrp="1" noEditPoints="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dirty="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noEditPoints="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Edit Master text styles</a:t>
            </a:r>
          </a:p>
        </p:txBody>
      </p:sp>
      <p:sp>
        <p:nvSpPr>
          <p:cNvPr id="3" name="Text Placeholder 2"/>
          <p:cNvSpPr>
            <a:spLocks noGrp="1" noEditPoints="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endParaRPr lang="en-US" dirty="0"/>
          </a:p>
        </p:txBody>
      </p:sp>
      <p:sp>
        <p:nvSpPr>
          <p:cNvPr id="3" name="Vertical Text Placeholder 2"/>
          <p:cNvSpPr>
            <a:spLocks noGrp="1" noEditPoints="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noEditPoints="1"/>
          </p:cNvSpPr>
          <p:nvPr>
            <p:ph type="dt" sz="half" idx="10"/>
          </p:nvPr>
        </p:nvSpPr>
        <p:spPr/>
        <p:txBody>
          <a:bodyPr/>
          <a:lstStyle/>
          <a:p>
            <a:fld id="{55C6B4A9-1611-4792-9094-5F34BCA07E0B}"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89333C77-0158-454C-844F-B7AB9BD7DAD4}" type="slidenum">
              <a:rPr lang="en-US" dirty="0"/>
              <a:t>‹#›</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noEditPoints="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noEditPoints="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noEditPoints="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endParaRPr lang="en-US" dirty="0"/>
          </a:p>
        </p:txBody>
      </p:sp>
      <p:sp>
        <p:nvSpPr>
          <p:cNvPr id="3" name="Content Placeholder 2"/>
          <p:cNvSpPr>
            <a:spLocks noGrp="1" noEditPoints="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noEditPoints="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noEditPoints="1"/>
          </p:cNvSpPr>
          <p:nvPr>
            <p:ph type="dt" sz="half" idx="10"/>
          </p:nvPr>
        </p:nvSpPr>
        <p:spPr/>
        <p:txBody>
          <a:bodyPr/>
          <a:lstStyle/>
          <a:p>
            <a:fld id="{EB712588-04B1-427B-82EE-E8DB90309F08}" type="datetimeFigureOut">
              <a:rPr lang="en-US" dirty="0"/>
              <a:t>8/25/2023</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7" name="Slide Number Placeholder 6"/>
          <p:cNvSpPr>
            <a:spLocks noGrp="1" noEditPoints="1"/>
          </p:cNvSpPr>
          <p:nvPr>
            <p:ph type="sldNum" sz="quarter" idx="12"/>
          </p:nvPr>
        </p:nvSpPr>
        <p:spPr/>
        <p:txBody>
          <a:bodyPr/>
          <a:lstStyle/>
          <a:p>
            <a:fld id="{6FF9F0C5-380F-41C2-899A-BAC0F0927E16}" type="slidenum">
              <a:rPr lang="en-US" dirty="0"/>
              <a:t>‹#›</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endParaRPr lang="en-US" dirty="0"/>
          </a:p>
        </p:txBody>
      </p:sp>
      <p:sp>
        <p:nvSpPr>
          <p:cNvPr id="3" name="Text Placeholder 2"/>
          <p:cNvSpPr>
            <a:spLocks noGrp="1" noEditPoints="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noEditPoints="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noEditPoints="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noEditPoints="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8" name="Footer Placeholder 7"/>
          <p:cNvSpPr>
            <a:spLocks noGrp="1" noEditPoints="1"/>
          </p:cNvSpPr>
          <p:nvPr>
            <p:ph type="ftr" sz="quarter" idx="11"/>
          </p:nvPr>
        </p:nvSpPr>
        <p:spPr/>
        <p:txBody>
          <a:bodyPr/>
          <a:lstStyle/>
          <a:p>
            <a:endParaRPr lang="en-US" dirty="0"/>
          </a:p>
        </p:txBody>
      </p:sp>
      <p:sp>
        <p:nvSpPr>
          <p:cNvPr id="9" name="Slide Number Placeholder 8"/>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4" name="Footer Placeholder 3"/>
          <p:cNvSpPr>
            <a:spLocks noGrp="1" noEditPoints="1"/>
          </p:cNvSpPr>
          <p:nvPr>
            <p:ph type="ftr" sz="quarter" idx="11"/>
          </p:nvPr>
        </p:nvSpPr>
        <p:spPr/>
        <p:txBody>
          <a:bodyPr/>
          <a:lstStyle/>
          <a:p>
            <a:endParaRPr lang="en-US" dirty="0"/>
          </a:p>
        </p:txBody>
      </p:sp>
      <p:sp>
        <p:nvSpPr>
          <p:cNvPr id="5" name="Slide Number Placeholder 4"/>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3" name="Footer Placeholder 2"/>
          <p:cNvSpPr>
            <a:spLocks noGrp="1" noEditPoints="1"/>
          </p:cNvSpPr>
          <p:nvPr>
            <p:ph type="ftr" sz="quarter" idx="11"/>
          </p:nvPr>
        </p:nvSpPr>
        <p:spPr/>
        <p:txBody>
          <a:bodyPr/>
          <a:lstStyle/>
          <a:p>
            <a:endParaRPr lang="en-US" dirty="0"/>
          </a:p>
        </p:txBody>
      </p:sp>
      <p:sp>
        <p:nvSpPr>
          <p:cNvPr id="4" name="Slide Number Placeholder 3"/>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noEditPoints="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noEditPoints="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noEditPoints="1"/>
          </p:cNvSpPr>
          <p:nvPr>
            <p:ph type="dt" sz="half" idx="10"/>
          </p:nvPr>
        </p:nvSpPr>
        <p:spPr/>
        <p:txBody>
          <a:bodyPr/>
          <a:lstStyle/>
          <a:p>
            <a:fld id="{42A54C80-263E-416B-A8E0-580EDEADCBDC}" type="datetimeFigureOut">
              <a:rPr lang="en-US" dirty="0"/>
              <a:t>8/25/2023</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7" name="Slide Number Placeholder 6"/>
          <p:cNvSpPr>
            <a:spLocks noGrp="1" noEditPoints="1"/>
          </p:cNvSpPr>
          <p:nvPr>
            <p:ph type="sldNum" sz="quarter" idx="12"/>
          </p:nvPr>
        </p:nvSpPr>
        <p:spPr/>
        <p:txBody>
          <a:bodyPr/>
          <a:lstStyle/>
          <a:p>
            <a:fld id="{519954A3-9DFD-4C44-94BA-B95130A3BA1C}" type="slidenum">
              <a:rPr lang="en-US" dirty="0"/>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noEditPoints="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icon to add picture</a:t>
            </a:r>
            <a:endParaRPr lang="en-US" dirty="0"/>
          </a:p>
        </p:txBody>
      </p:sp>
      <p:sp>
        <p:nvSpPr>
          <p:cNvPr id="4" name="Text Placeholder 3"/>
          <p:cNvSpPr>
            <a:spLocks noGrp="1" noEditPoints="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7" name="Slide Number Placeholder 6"/>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grpSp>
      <p:sp>
        <p:nvSpPr>
          <p:cNvPr id="2" name="Title Placeholder 1"/>
          <p:cNvSpPr>
            <a:spLocks noGrp="1" noEditPoints="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noEditPoints="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noEditPoints="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noEditPoints="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3" y="609600"/>
            <a:ext cx="10313222" cy="4521693"/>
          </a:xfrm>
        </p:spPr>
        <p:txBody>
          <a:bodyPr>
            <a:noAutofit/>
          </a:bodyPr>
          <a:lstStyle/>
          <a:p>
            <a:pPr algn="just"/>
            <a:r>
              <a:rPr lang="bg-BG" sz="4400" dirty="0">
                <a:solidFill>
                  <a:srgbClr val="90C226"/>
                </a:solidFill>
              </a:rPr>
              <a:t>		</a:t>
            </a:r>
            <a:r>
              <a:rPr lang="bg-BG" sz="4000" dirty="0">
                <a:solidFill>
                  <a:srgbClr val="90C226"/>
                </a:solidFill>
              </a:rPr>
              <a:t>П</a:t>
            </a:r>
            <a:r>
              <a:rPr lang="ru-RU" sz="4000" dirty="0">
                <a:solidFill>
                  <a:srgbClr val="90C226"/>
                </a:solidFill>
              </a:rPr>
              <a:t>овишаване на информираността и отговорното отношение на младежи относно доброволчеството и насърчаване създаването на доброволчески групи за предотвратяване и противодействие на </a:t>
            </a:r>
            <a:r>
              <a:rPr lang="ru-RU" sz="4000" dirty="0" err="1">
                <a:solidFill>
                  <a:srgbClr val="90C226"/>
                </a:solidFill>
              </a:rPr>
              <a:t>пожари</a:t>
            </a:r>
            <a:br>
              <a:rPr lang="ru-RU" sz="4400">
                <a:solidFill>
                  <a:srgbClr val="90C226"/>
                </a:solidFill>
              </a:rPr>
            </a:br>
            <a:endParaRPr lang="bg-BG" sz="4400" dirty="0"/>
          </a:p>
        </p:txBody>
      </p:sp>
      <p:pic>
        <p:nvPicPr>
          <p:cNvPr id="6" name="Picture 5"/>
          <p:cNvPicPr>
            <a:picLocks noChangeAspect="1"/>
          </p:cNvPicPr>
          <p:nvPr/>
        </p:nvPicPr>
        <p:blipFill>
          <a:blip r:embed="rId3"/>
          <a:srcRect l="27203" t="45238" r="26905" b="36508"/>
          <a:stretch/>
        </p:blipFill>
        <p:spPr>
          <a:xfrm>
            <a:off x="0" y="5632676"/>
            <a:ext cx="4920180" cy="11008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Картина 7">
            <a:extLst>
              <a:ext uri="{FF2B5EF4-FFF2-40B4-BE49-F238E27FC236}">
                <a16:creationId xmlns:a16="http://schemas.microsoft.com/office/drawing/2014/main" id="{86050614-11D3-764A-6721-9DE3742E9E33}"/>
              </a:ext>
            </a:extLst>
          </p:cNvPr>
          <p:cNvPicPr>
            <a:picLocks noChangeAspect="1"/>
          </p:cNvPicPr>
          <p:nvPr/>
        </p:nvPicPr>
        <p:blipFill>
          <a:blip r:embed="rId3"/>
          <a:stretch>
            <a:fillRect/>
          </a:stretch>
        </p:blipFill>
        <p:spPr>
          <a:xfrm>
            <a:off x="9114473" y="3815318"/>
            <a:ext cx="2485914" cy="256980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rcRect l="27203" t="45238" r="26905" b="36508"/>
          <a:stretch/>
        </p:blipFill>
        <p:spPr>
          <a:xfrm>
            <a:off x="0" y="6176054"/>
            <a:ext cx="3048000" cy="681946"/>
          </a:xfrm>
          <a:prstGeom prst="rect">
            <a:avLst/>
          </a:prstGeom>
        </p:spPr>
      </p:pic>
      <p:sp>
        <p:nvSpPr>
          <p:cNvPr id="5" name="Заглавие 4">
            <a:extLst>
              <a:ext uri="{FF2B5EF4-FFF2-40B4-BE49-F238E27FC236}">
                <a16:creationId xmlns:a16="http://schemas.microsoft.com/office/drawing/2014/main" id="{6E6A6D12-7BBC-9C43-0E08-669D2CDB9216}"/>
              </a:ext>
            </a:extLst>
          </p:cNvPr>
          <p:cNvSpPr>
            <a:spLocks noGrp="1"/>
          </p:cNvSpPr>
          <p:nvPr>
            <p:ph type="title"/>
          </p:nvPr>
        </p:nvSpPr>
        <p:spPr>
          <a:xfrm>
            <a:off x="677333" y="609600"/>
            <a:ext cx="11351910" cy="1219200"/>
          </a:xfrm>
        </p:spPr>
        <p:txBody>
          <a:bodyPr>
            <a:normAutofit fontScale="90000"/>
          </a:bodyPr>
          <a:lstStyle/>
          <a:p>
            <a:pPr algn="just"/>
            <a:r>
              <a:rPr lang="ru-RU" sz="2400" b="1" dirty="0"/>
              <a:t>Стратегия за развитие на </a:t>
            </a:r>
            <a:r>
              <a:rPr lang="ru-RU" sz="2400" b="1" dirty="0" err="1"/>
              <a:t>доброволните</a:t>
            </a:r>
            <a:r>
              <a:rPr lang="ru-RU" sz="2400" b="1" dirty="0"/>
              <a:t> формирования за защита при бедствия, </a:t>
            </a:r>
            <a:r>
              <a:rPr lang="ru-RU" sz="2400" b="1" dirty="0" err="1"/>
              <a:t>пожари</a:t>
            </a:r>
            <a:r>
              <a:rPr lang="ru-RU" sz="2400" b="1" dirty="0"/>
              <a:t> и </a:t>
            </a:r>
            <a:r>
              <a:rPr lang="ru-RU" sz="2400" b="1" dirty="0" err="1"/>
              <a:t>други</a:t>
            </a:r>
            <a:r>
              <a:rPr lang="ru-RU" sz="2400" b="1" dirty="0"/>
              <a:t> </a:t>
            </a:r>
            <a:r>
              <a:rPr lang="ru-RU" sz="2400" b="1" dirty="0" err="1"/>
              <a:t>извънредни</a:t>
            </a:r>
            <a:r>
              <a:rPr lang="ru-RU" sz="2400" b="1" dirty="0"/>
              <a:t> ситуации в </a:t>
            </a:r>
            <a:r>
              <a:rPr lang="ru-RU" sz="2400" b="1" dirty="0" err="1"/>
              <a:t>Република</a:t>
            </a:r>
            <a:r>
              <a:rPr lang="ru-RU" sz="2400" b="1" dirty="0"/>
              <a:t> </a:t>
            </a:r>
            <a:r>
              <a:rPr lang="ru-RU" sz="2400" b="1" dirty="0" err="1"/>
              <a:t>България</a:t>
            </a:r>
            <a:r>
              <a:rPr lang="ru-RU" sz="2400" b="1" dirty="0"/>
              <a:t> </a:t>
            </a:r>
            <a:br>
              <a:rPr lang="ru-RU" sz="2400" dirty="0"/>
            </a:br>
            <a:br>
              <a:rPr lang="ru-RU" sz="2400" dirty="0"/>
            </a:br>
            <a:br>
              <a:rPr lang="ru-RU" sz="2400" dirty="0"/>
            </a:br>
            <a:br>
              <a:rPr lang="ru-RU" sz="2400" dirty="0"/>
            </a:br>
            <a:r>
              <a:rPr lang="ru-RU" sz="2400" dirty="0"/>
              <a:t>С </a:t>
            </a:r>
            <a:r>
              <a:rPr lang="ru-RU" sz="2400" dirty="0" err="1"/>
              <a:t>приетата</a:t>
            </a:r>
            <a:r>
              <a:rPr lang="ru-RU" sz="2400" dirty="0"/>
              <a:t> </a:t>
            </a:r>
            <a:r>
              <a:rPr lang="ru-RU" sz="2400" dirty="0" err="1"/>
              <a:t>през</a:t>
            </a:r>
            <a:r>
              <a:rPr lang="ru-RU" sz="2400" dirty="0"/>
              <a:t> 2012 г. Стратегия </a:t>
            </a:r>
            <a:r>
              <a:rPr lang="ru-RU" sz="2400" dirty="0" err="1"/>
              <a:t>са</a:t>
            </a:r>
            <a:r>
              <a:rPr lang="ru-RU" sz="2400" dirty="0"/>
              <a:t> </a:t>
            </a:r>
            <a:r>
              <a:rPr lang="ru-RU" sz="2400" dirty="0" err="1"/>
              <a:t>създадени</a:t>
            </a:r>
            <a:r>
              <a:rPr lang="ru-RU" sz="2400" dirty="0"/>
              <a:t> </a:t>
            </a:r>
            <a:r>
              <a:rPr lang="ru-RU" sz="2400" dirty="0" err="1"/>
              <a:t>предпоставки</a:t>
            </a:r>
            <a:r>
              <a:rPr lang="ru-RU" sz="2400" dirty="0"/>
              <a:t> за </a:t>
            </a:r>
            <a:r>
              <a:rPr lang="ru-RU" sz="2400" dirty="0" err="1"/>
              <a:t>изграждане</a:t>
            </a:r>
            <a:r>
              <a:rPr lang="ru-RU" sz="2400" dirty="0"/>
              <a:t> на </a:t>
            </a:r>
            <a:r>
              <a:rPr lang="ru-RU" sz="2400" dirty="0" err="1"/>
              <a:t>ефективни</a:t>
            </a:r>
            <a:r>
              <a:rPr lang="ru-RU" sz="2400" dirty="0"/>
              <a:t> </a:t>
            </a:r>
            <a:r>
              <a:rPr lang="ru-RU" sz="2400" dirty="0" err="1"/>
              <a:t>доброволни</a:t>
            </a:r>
            <a:r>
              <a:rPr lang="ru-RU" sz="2400" dirty="0"/>
              <a:t> формирования на </a:t>
            </a:r>
            <a:r>
              <a:rPr lang="ru-RU" sz="2400" dirty="0" err="1"/>
              <a:t>територията</a:t>
            </a:r>
            <a:r>
              <a:rPr lang="ru-RU" sz="2400" dirty="0"/>
              <a:t> на </a:t>
            </a:r>
            <a:r>
              <a:rPr lang="ru-RU" sz="2400" dirty="0" err="1"/>
              <a:t>страната</a:t>
            </a:r>
            <a:r>
              <a:rPr lang="ru-RU" sz="2400" dirty="0"/>
              <a:t>. </a:t>
            </a:r>
            <a:br>
              <a:rPr lang="ru-RU" sz="2400" dirty="0"/>
            </a:br>
            <a:br>
              <a:rPr lang="ru-RU" sz="2400" dirty="0"/>
            </a:br>
            <a:r>
              <a:rPr lang="ru-RU" sz="2400" dirty="0" err="1"/>
              <a:t>Стратегията</a:t>
            </a:r>
            <a:r>
              <a:rPr lang="ru-RU" sz="2400" dirty="0"/>
              <a:t> е </a:t>
            </a:r>
            <a:r>
              <a:rPr lang="ru-RU" sz="2400" dirty="0" err="1"/>
              <a:t>актуализирана</a:t>
            </a:r>
            <a:r>
              <a:rPr lang="ru-RU" sz="2400" dirty="0"/>
              <a:t> за периода 2021-2023 г.</a:t>
            </a:r>
            <a:endParaRPr lang="bg-BG" sz="2400" dirty="0"/>
          </a:p>
        </p:txBody>
      </p:sp>
    </p:spTree>
    <p:extLst>
      <p:ext uri="{BB962C8B-B14F-4D97-AF65-F5344CB8AC3E}">
        <p14:creationId xmlns:p14="http://schemas.microsoft.com/office/powerpoint/2010/main" val="380763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l="27203" t="45238" r="26905" b="36508"/>
          <a:stretch/>
        </p:blipFill>
        <p:spPr>
          <a:xfrm>
            <a:off x="0" y="6176054"/>
            <a:ext cx="3048000" cy="681946"/>
          </a:xfrm>
          <a:prstGeom prst="rect">
            <a:avLst/>
          </a:prstGeom>
        </p:spPr>
      </p:pic>
      <p:sp>
        <p:nvSpPr>
          <p:cNvPr id="5" name="Заглавие 4">
            <a:extLst>
              <a:ext uri="{FF2B5EF4-FFF2-40B4-BE49-F238E27FC236}">
                <a16:creationId xmlns:a16="http://schemas.microsoft.com/office/drawing/2014/main" id="{6E6A6D12-7BBC-9C43-0E08-669D2CDB9216}"/>
              </a:ext>
            </a:extLst>
          </p:cNvPr>
          <p:cNvSpPr>
            <a:spLocks noGrp="1"/>
          </p:cNvSpPr>
          <p:nvPr>
            <p:ph type="title"/>
          </p:nvPr>
        </p:nvSpPr>
        <p:spPr>
          <a:xfrm>
            <a:off x="266330" y="257452"/>
            <a:ext cx="11762913" cy="5539666"/>
          </a:xfrm>
        </p:spPr>
        <p:txBody>
          <a:bodyPr>
            <a:noAutofit/>
          </a:bodyPr>
          <a:lstStyle/>
          <a:p>
            <a:r>
              <a:rPr lang="ru-RU" sz="2000" dirty="0"/>
              <a:t>В </a:t>
            </a:r>
            <a:r>
              <a:rPr lang="ru-RU" sz="2000" dirty="0" err="1"/>
              <a:t>Световен</a:t>
            </a:r>
            <a:r>
              <a:rPr lang="ru-RU" sz="2000" dirty="0"/>
              <a:t> </a:t>
            </a:r>
            <a:r>
              <a:rPr lang="ru-RU" sz="2000" dirty="0" err="1"/>
              <a:t>мащаб</a:t>
            </a:r>
            <a:r>
              <a:rPr lang="ru-RU" sz="2000" dirty="0"/>
              <a:t>, </a:t>
            </a:r>
            <a:r>
              <a:rPr lang="ru-RU" sz="2000" dirty="0" err="1"/>
              <a:t>както</a:t>
            </a:r>
            <a:r>
              <a:rPr lang="ru-RU" sz="2000" dirty="0"/>
              <a:t> и у нас, е </a:t>
            </a:r>
            <a:r>
              <a:rPr lang="ru-RU" sz="2000" dirty="0" err="1"/>
              <a:t>осъзната</a:t>
            </a:r>
            <a:r>
              <a:rPr lang="ru-RU" sz="2000" dirty="0"/>
              <a:t> </a:t>
            </a:r>
            <a:r>
              <a:rPr lang="ru-RU" sz="2000" dirty="0" err="1"/>
              <a:t>всеобхватната</a:t>
            </a:r>
            <a:r>
              <a:rPr lang="ru-RU" sz="2000" dirty="0"/>
              <a:t> роля на </a:t>
            </a:r>
            <a:r>
              <a:rPr lang="ru-RU" sz="2000" dirty="0" err="1"/>
              <a:t>доброволчеството</a:t>
            </a:r>
            <a:r>
              <a:rPr lang="ru-RU" sz="2000" dirty="0"/>
              <a:t> в</a:t>
            </a:r>
            <a:br>
              <a:rPr lang="ru-RU" sz="2000" dirty="0"/>
            </a:br>
            <a:r>
              <a:rPr lang="ru-RU" sz="2000" dirty="0" err="1"/>
              <a:t>защитата</a:t>
            </a:r>
            <a:r>
              <a:rPr lang="ru-RU" sz="2000" dirty="0"/>
              <a:t> при бедствия. </a:t>
            </a:r>
            <a:r>
              <a:rPr lang="ru-RU" sz="2000" dirty="0" err="1"/>
              <a:t>Основен</a:t>
            </a:r>
            <a:r>
              <a:rPr lang="ru-RU" sz="2000" dirty="0"/>
              <a:t> акцент се </a:t>
            </a:r>
            <a:r>
              <a:rPr lang="ru-RU" sz="2000" dirty="0" err="1"/>
              <a:t>поставя</a:t>
            </a:r>
            <a:r>
              <a:rPr lang="ru-RU" sz="2000" dirty="0"/>
              <a:t> </a:t>
            </a:r>
            <a:r>
              <a:rPr lang="ru-RU" sz="2000" dirty="0" err="1"/>
              <a:t>върху</a:t>
            </a:r>
            <a:r>
              <a:rPr lang="ru-RU" sz="2000" dirty="0"/>
              <a:t> </a:t>
            </a:r>
            <a:r>
              <a:rPr lang="ru-RU" sz="2000" dirty="0" err="1"/>
              <a:t>обучението</a:t>
            </a:r>
            <a:r>
              <a:rPr lang="ru-RU" sz="2000" dirty="0"/>
              <a:t> и </a:t>
            </a:r>
            <a:r>
              <a:rPr lang="ru-RU" sz="2000" dirty="0" err="1"/>
              <a:t>подготовката</a:t>
            </a:r>
            <a:r>
              <a:rPr lang="ru-RU" sz="2000" dirty="0"/>
              <a:t> им за</a:t>
            </a:r>
            <a:br>
              <a:rPr lang="ru-RU" sz="2000" dirty="0"/>
            </a:br>
            <a:r>
              <a:rPr lang="ru-RU" sz="2000" dirty="0"/>
              <a:t>реакция. </a:t>
            </a:r>
            <a:r>
              <a:rPr lang="ru-RU" sz="2000" dirty="0" err="1"/>
              <a:t>Всички</a:t>
            </a:r>
            <a:r>
              <a:rPr lang="ru-RU" sz="2000" dirty="0"/>
              <a:t> </a:t>
            </a:r>
            <a:r>
              <a:rPr lang="ru-RU" sz="2000" dirty="0" err="1"/>
              <a:t>набелязани</a:t>
            </a:r>
            <a:r>
              <a:rPr lang="ru-RU" sz="2000" dirty="0"/>
              <a:t> </a:t>
            </a:r>
            <a:r>
              <a:rPr lang="ru-RU" sz="2000" dirty="0" err="1"/>
              <a:t>проблеми</a:t>
            </a:r>
            <a:r>
              <a:rPr lang="ru-RU" sz="2000" dirty="0"/>
              <a:t> и мерки в </a:t>
            </a:r>
            <a:r>
              <a:rPr lang="ru-RU" sz="2000" dirty="0" err="1"/>
              <a:t>разгледаните</a:t>
            </a:r>
            <a:r>
              <a:rPr lang="ru-RU" sz="2000" dirty="0"/>
              <a:t> Стратегии си </a:t>
            </a:r>
            <a:r>
              <a:rPr lang="ru-RU" sz="2000" dirty="0" err="1"/>
              <a:t>кореспондират</a:t>
            </a:r>
            <a:r>
              <a:rPr lang="ru-RU" sz="2000" dirty="0"/>
              <a:t> и</a:t>
            </a:r>
            <a:br>
              <a:rPr lang="ru-RU" sz="2000" dirty="0"/>
            </a:br>
            <a:r>
              <a:rPr lang="ru-RU" sz="2000" dirty="0" err="1"/>
              <a:t>очертават</a:t>
            </a:r>
            <a:r>
              <a:rPr lang="ru-RU" sz="2000" dirty="0"/>
              <a:t> </a:t>
            </a:r>
            <a:r>
              <a:rPr lang="ru-RU" sz="2000" dirty="0" err="1"/>
              <a:t>необходимостта</a:t>
            </a:r>
            <a:r>
              <a:rPr lang="ru-RU" sz="2000" dirty="0"/>
              <a:t> от </a:t>
            </a:r>
            <a:r>
              <a:rPr lang="ru-RU" sz="2000" dirty="0" err="1"/>
              <a:t>активната</a:t>
            </a:r>
            <a:r>
              <a:rPr lang="ru-RU" sz="2000" dirty="0"/>
              <a:t> роля на </a:t>
            </a:r>
            <a:r>
              <a:rPr lang="ru-RU" sz="2000" dirty="0" err="1"/>
              <a:t>местните</a:t>
            </a:r>
            <a:r>
              <a:rPr lang="ru-RU" sz="2000" dirty="0"/>
              <a:t> власти и </a:t>
            </a:r>
            <a:r>
              <a:rPr lang="ru-RU" sz="2000" dirty="0" err="1"/>
              <a:t>гражданското</a:t>
            </a:r>
            <a:r>
              <a:rPr lang="ru-RU" sz="2000" dirty="0"/>
              <a:t> общество за да</a:t>
            </a:r>
            <a:br>
              <a:rPr lang="ru-RU" sz="2000" dirty="0"/>
            </a:br>
            <a:r>
              <a:rPr lang="ru-RU" sz="2000" dirty="0" err="1"/>
              <a:t>бъде</a:t>
            </a:r>
            <a:r>
              <a:rPr lang="ru-RU" sz="2000" dirty="0"/>
              <a:t> </a:t>
            </a:r>
            <a:r>
              <a:rPr lang="ru-RU" sz="2000" dirty="0" err="1"/>
              <a:t>осигурена</a:t>
            </a:r>
            <a:r>
              <a:rPr lang="ru-RU" sz="2000" dirty="0"/>
              <a:t> адекватна защита на </a:t>
            </a:r>
            <a:r>
              <a:rPr lang="ru-RU" sz="2000" dirty="0" err="1"/>
              <a:t>населението</a:t>
            </a:r>
            <a:r>
              <a:rPr lang="ru-RU" sz="2000" dirty="0"/>
              <a:t> при бедствия, </a:t>
            </a:r>
            <a:r>
              <a:rPr lang="ru-RU" sz="2000" dirty="0" err="1"/>
              <a:t>пожари</a:t>
            </a:r>
            <a:r>
              <a:rPr lang="ru-RU" sz="2000" dirty="0"/>
              <a:t> и </a:t>
            </a:r>
            <a:r>
              <a:rPr lang="ru-RU" sz="2000" dirty="0" err="1"/>
              <a:t>извънредни</a:t>
            </a:r>
            <a:r>
              <a:rPr lang="ru-RU" sz="2000" dirty="0"/>
              <a:t> ситуации.</a:t>
            </a:r>
            <a:br>
              <a:rPr lang="ru-RU" sz="2000" dirty="0"/>
            </a:br>
            <a:br>
              <a:rPr lang="ru-RU" sz="2000" dirty="0"/>
            </a:br>
            <a:r>
              <a:rPr lang="ru-RU" sz="2000" dirty="0"/>
              <a:t>Необходимо е да се </a:t>
            </a:r>
            <a:r>
              <a:rPr lang="ru-RU" sz="2000" dirty="0" err="1"/>
              <a:t>осигури</a:t>
            </a:r>
            <a:r>
              <a:rPr lang="ru-RU" sz="2000" dirty="0"/>
              <a:t> благоприятна среда за участие на </a:t>
            </a:r>
            <a:r>
              <a:rPr lang="ru-RU" sz="2000" dirty="0" err="1"/>
              <a:t>гражданското</a:t>
            </a:r>
            <a:r>
              <a:rPr lang="ru-RU" sz="2000" dirty="0"/>
              <a:t> общество, в</a:t>
            </a:r>
            <a:br>
              <a:rPr lang="ru-RU" sz="2000" dirty="0"/>
            </a:br>
            <a:r>
              <a:rPr lang="ru-RU" sz="2000" dirty="0" err="1"/>
              <a:t>дейности</a:t>
            </a:r>
            <a:r>
              <a:rPr lang="ru-RU" sz="2000" dirty="0"/>
              <a:t> по </a:t>
            </a:r>
            <a:r>
              <a:rPr lang="ru-RU" sz="2000" dirty="0" err="1"/>
              <a:t>осигуряването</a:t>
            </a:r>
            <a:r>
              <a:rPr lang="ru-RU" sz="2000" dirty="0"/>
              <a:t> на </a:t>
            </a:r>
            <a:r>
              <a:rPr lang="ru-RU" sz="2000" dirty="0" err="1"/>
              <a:t>собствената</a:t>
            </a:r>
            <a:r>
              <a:rPr lang="ru-RU" sz="2000" dirty="0"/>
              <a:t> им </a:t>
            </a:r>
            <a:r>
              <a:rPr lang="ru-RU" sz="2000" dirty="0" err="1"/>
              <a:t>безопасност</a:t>
            </a:r>
            <a:r>
              <a:rPr lang="ru-RU" sz="2000" dirty="0"/>
              <a:t>. </a:t>
            </a:r>
            <a:r>
              <a:rPr lang="ru-RU" sz="2000" dirty="0" err="1"/>
              <a:t>Усилията</a:t>
            </a:r>
            <a:r>
              <a:rPr lang="ru-RU" sz="2000" dirty="0"/>
              <a:t> на </a:t>
            </a:r>
            <a:r>
              <a:rPr lang="ru-RU" sz="2000" dirty="0" err="1"/>
              <a:t>институциите</a:t>
            </a:r>
            <a:r>
              <a:rPr lang="ru-RU" sz="2000" dirty="0"/>
              <a:t>, </a:t>
            </a:r>
            <a:r>
              <a:rPr lang="ru-RU" sz="2000" dirty="0" err="1"/>
              <a:t>имащи</a:t>
            </a:r>
            <a:br>
              <a:rPr lang="ru-RU" sz="2000" dirty="0"/>
            </a:br>
            <a:r>
              <a:rPr lang="ru-RU" sz="2000" dirty="0"/>
              <a:t>отношение </a:t>
            </a:r>
            <a:r>
              <a:rPr lang="ru-RU" sz="2000" dirty="0" err="1"/>
              <a:t>към</a:t>
            </a:r>
            <a:r>
              <a:rPr lang="ru-RU" sz="2000" dirty="0"/>
              <a:t> </a:t>
            </a:r>
            <a:r>
              <a:rPr lang="ru-RU" sz="2000" dirty="0" err="1"/>
              <a:t>дейността</a:t>
            </a:r>
            <a:r>
              <a:rPr lang="ru-RU" sz="2000" dirty="0"/>
              <a:t> на </a:t>
            </a:r>
            <a:r>
              <a:rPr lang="ru-RU" sz="2000" dirty="0" err="1"/>
              <a:t>доброволците</a:t>
            </a:r>
            <a:r>
              <a:rPr lang="ru-RU" sz="2000" dirty="0"/>
              <a:t>, </a:t>
            </a:r>
            <a:r>
              <a:rPr lang="ru-RU" sz="2000" dirty="0" err="1"/>
              <a:t>следва</a:t>
            </a:r>
            <a:r>
              <a:rPr lang="ru-RU" sz="2000" dirty="0"/>
              <a:t> да се </a:t>
            </a:r>
            <a:r>
              <a:rPr lang="ru-RU" sz="2000" dirty="0" err="1"/>
              <a:t>насочат</a:t>
            </a:r>
            <a:br>
              <a:rPr lang="ru-RU" sz="2000" dirty="0"/>
            </a:br>
            <a:r>
              <a:rPr lang="ru-RU" sz="2000" dirty="0"/>
              <a:t>в две направления:</a:t>
            </a:r>
            <a:br>
              <a:rPr lang="ru-RU" sz="2000" dirty="0"/>
            </a:br>
            <a:br>
              <a:rPr lang="ru-RU" sz="2000" dirty="0"/>
            </a:br>
            <a:r>
              <a:rPr lang="ru-RU" sz="2000" dirty="0"/>
              <a:t>- </a:t>
            </a:r>
            <a:r>
              <a:rPr lang="ru-RU" sz="2000" dirty="0" err="1"/>
              <a:t>включване</a:t>
            </a:r>
            <a:r>
              <a:rPr lang="ru-RU" sz="2000" dirty="0"/>
              <a:t> на </a:t>
            </a:r>
            <a:r>
              <a:rPr lang="ru-RU" sz="2000" dirty="0" err="1"/>
              <a:t>доброволци</a:t>
            </a:r>
            <a:r>
              <a:rPr lang="ru-RU" sz="2000" dirty="0"/>
              <a:t>, </a:t>
            </a:r>
            <a:r>
              <a:rPr lang="ru-RU" sz="2000" dirty="0" err="1"/>
              <a:t>доброволчески</a:t>
            </a:r>
            <a:r>
              <a:rPr lang="ru-RU" sz="2000" dirty="0"/>
              <a:t> организации и </a:t>
            </a:r>
            <a:r>
              <a:rPr lang="ru-RU" sz="2000" dirty="0" err="1"/>
              <a:t>неправителствени</a:t>
            </a:r>
            <a:r>
              <a:rPr lang="ru-RU" sz="2000" dirty="0"/>
              <a:t> организации</a:t>
            </a:r>
            <a:br>
              <a:rPr lang="ru-RU" sz="2000" dirty="0"/>
            </a:br>
            <a:r>
              <a:rPr lang="ru-RU" sz="2000" dirty="0"/>
              <a:t>при </a:t>
            </a:r>
            <a:r>
              <a:rPr lang="ru-RU" sz="2000" dirty="0" err="1"/>
              <a:t>разработването</a:t>
            </a:r>
            <a:r>
              <a:rPr lang="ru-RU" sz="2000" dirty="0"/>
              <a:t> и </a:t>
            </a:r>
            <a:r>
              <a:rPr lang="ru-RU" sz="2000" dirty="0" err="1"/>
              <a:t>прилагането</a:t>
            </a:r>
            <a:r>
              <a:rPr lang="ru-RU" sz="2000" dirty="0"/>
              <a:t> на </a:t>
            </a:r>
            <a:r>
              <a:rPr lang="ru-RU" sz="2000" dirty="0" err="1"/>
              <a:t>нормативни</a:t>
            </a:r>
            <a:r>
              <a:rPr lang="ru-RU" sz="2000" dirty="0"/>
              <a:t> рамки, </a:t>
            </a:r>
            <a:r>
              <a:rPr lang="ru-RU" sz="2000" dirty="0" err="1"/>
              <a:t>стандарти</a:t>
            </a:r>
            <a:r>
              <a:rPr lang="ru-RU" sz="2000" dirty="0"/>
              <a:t> и </a:t>
            </a:r>
            <a:r>
              <a:rPr lang="ru-RU" sz="2000" dirty="0" err="1"/>
              <a:t>планове</a:t>
            </a:r>
            <a:r>
              <a:rPr lang="ru-RU" sz="2000" dirty="0"/>
              <a:t> за </a:t>
            </a:r>
            <a:r>
              <a:rPr lang="ru-RU" sz="2000" dirty="0" err="1"/>
              <a:t>намаляване</a:t>
            </a:r>
            <a:r>
              <a:rPr lang="ru-RU" sz="2000" dirty="0"/>
              <a:t> на</a:t>
            </a:r>
            <a:br>
              <a:rPr lang="ru-RU" sz="2000" dirty="0"/>
            </a:br>
            <a:r>
              <a:rPr lang="ru-RU" sz="2000" dirty="0"/>
              <a:t>риска от бедствия;</a:t>
            </a:r>
            <a:br>
              <a:rPr lang="ru-RU" sz="2000" dirty="0"/>
            </a:br>
            <a:br>
              <a:rPr lang="ru-RU" sz="2000" dirty="0"/>
            </a:br>
            <a:r>
              <a:rPr lang="ru-RU" sz="2000" dirty="0"/>
              <a:t>- </a:t>
            </a:r>
            <a:r>
              <a:rPr lang="ru-RU" sz="2000" dirty="0" err="1"/>
              <a:t>акцентиране</a:t>
            </a:r>
            <a:r>
              <a:rPr lang="ru-RU" sz="2000" dirty="0"/>
              <a:t> </a:t>
            </a:r>
            <a:r>
              <a:rPr lang="ru-RU" sz="2000" dirty="0" err="1"/>
              <a:t>върху</a:t>
            </a:r>
            <a:r>
              <a:rPr lang="ru-RU" sz="2000" dirty="0"/>
              <a:t> </a:t>
            </a:r>
            <a:r>
              <a:rPr lang="ru-RU" sz="2000" dirty="0" err="1"/>
              <a:t>обучението</a:t>
            </a:r>
            <a:r>
              <a:rPr lang="ru-RU" sz="2000" dirty="0"/>
              <a:t> им за превенция, реакция и действия по </a:t>
            </a:r>
            <a:r>
              <a:rPr lang="ru-RU" sz="2000" dirty="0" err="1"/>
              <a:t>възстановяване</a:t>
            </a:r>
            <a:r>
              <a:rPr lang="ru-RU" sz="2000" dirty="0"/>
              <a:t>. </a:t>
            </a:r>
            <a:endParaRPr lang="bg-BG" sz="2000" dirty="0"/>
          </a:p>
        </p:txBody>
      </p:sp>
    </p:spTree>
    <p:extLst>
      <p:ext uri="{BB962C8B-B14F-4D97-AF65-F5344CB8AC3E}">
        <p14:creationId xmlns:p14="http://schemas.microsoft.com/office/powerpoint/2010/main" val="699153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0D9419FA-C0AA-60C9-15EB-F7978038D1A6}"/>
              </a:ext>
            </a:extLst>
          </p:cNvPr>
          <p:cNvPicPr>
            <a:picLocks noChangeAspect="1"/>
          </p:cNvPicPr>
          <p:nvPr/>
        </p:nvPicPr>
        <p:blipFill>
          <a:blip r:embed="rId3"/>
          <a:stretch>
            <a:fillRect/>
          </a:stretch>
        </p:blipFill>
        <p:spPr>
          <a:xfrm>
            <a:off x="7794595" y="4119239"/>
            <a:ext cx="3048000" cy="2207736"/>
          </a:xfrm>
          <a:prstGeom prst="rect">
            <a:avLst/>
          </a:prstGeom>
        </p:spPr>
      </p:pic>
      <p:sp>
        <p:nvSpPr>
          <p:cNvPr id="2" name="Title 1"/>
          <p:cNvSpPr>
            <a:spLocks noGrp="1" noEditPoints="1"/>
          </p:cNvSpPr>
          <p:nvPr>
            <p:ph type="title"/>
          </p:nvPr>
        </p:nvSpPr>
        <p:spPr>
          <a:xfrm>
            <a:off x="275208" y="609599"/>
            <a:ext cx="11771790" cy="5276296"/>
          </a:xfrm>
        </p:spPr>
        <p:txBody>
          <a:bodyPr>
            <a:noAutofit/>
          </a:bodyPr>
          <a:lstStyle/>
          <a:p>
            <a:br>
              <a:rPr lang="ru-RU" sz="2000" dirty="0"/>
            </a:br>
            <a:r>
              <a:rPr lang="ru-RU" sz="2400" dirty="0"/>
              <a:t>В </a:t>
            </a:r>
            <a:r>
              <a:rPr lang="ru-RU" sz="2400" dirty="0" err="1"/>
              <a:t>регистъра</a:t>
            </a:r>
            <a:r>
              <a:rPr lang="ru-RU" sz="2400" dirty="0"/>
              <a:t> на </a:t>
            </a:r>
            <a:r>
              <a:rPr lang="ru-RU" sz="2400" dirty="0" err="1"/>
              <a:t>доброволните</a:t>
            </a:r>
            <a:r>
              <a:rPr lang="ru-RU" sz="2400" dirty="0"/>
              <a:t> формирования за защита при </a:t>
            </a:r>
            <a:r>
              <a:rPr lang="ru-RU" sz="2400" dirty="0" err="1"/>
              <a:t>пожари</a:t>
            </a:r>
            <a:r>
              <a:rPr lang="ru-RU" sz="2400" dirty="0"/>
              <a:t>, бедствия и</a:t>
            </a:r>
            <a:br>
              <a:rPr lang="ru-RU" sz="2400" dirty="0"/>
            </a:br>
            <a:r>
              <a:rPr lang="ru-RU" sz="2400" dirty="0" err="1"/>
              <a:t>извънредни</a:t>
            </a:r>
            <a:r>
              <a:rPr lang="ru-RU" sz="2400" dirty="0"/>
              <a:t> ситуации </a:t>
            </a:r>
            <a:r>
              <a:rPr lang="ru-RU" sz="2400" dirty="0" err="1"/>
              <a:t>към</a:t>
            </a:r>
            <a:r>
              <a:rPr lang="ru-RU" sz="2400" dirty="0"/>
              <a:t> 31.12.2020 г. </a:t>
            </a:r>
            <a:r>
              <a:rPr lang="ru-RU" sz="2400" dirty="0" err="1"/>
              <a:t>са</a:t>
            </a:r>
            <a:r>
              <a:rPr lang="ru-RU" sz="2400" dirty="0"/>
              <a:t> </a:t>
            </a:r>
            <a:r>
              <a:rPr lang="ru-RU" sz="2400" dirty="0" err="1"/>
              <a:t>регистрирани</a:t>
            </a:r>
            <a:r>
              <a:rPr lang="ru-RU" sz="2400" dirty="0"/>
              <a:t> 238 </a:t>
            </a:r>
            <a:r>
              <a:rPr lang="ru-RU" sz="2400" dirty="0" err="1"/>
              <a:t>доброволни</a:t>
            </a:r>
            <a:r>
              <a:rPr lang="ru-RU" sz="2400" dirty="0"/>
              <a:t> формирования от </a:t>
            </a:r>
            <a:r>
              <a:rPr lang="ru-RU" sz="2400" dirty="0" err="1"/>
              <a:t>кметове</a:t>
            </a:r>
            <a:r>
              <a:rPr lang="ru-RU" sz="2400" dirty="0"/>
              <a:t> на </a:t>
            </a:r>
            <a:r>
              <a:rPr lang="ru-RU" sz="2400" dirty="0" err="1"/>
              <a:t>общини</a:t>
            </a:r>
            <a:r>
              <a:rPr lang="ru-RU" sz="2400" dirty="0"/>
              <a:t> с 3 181 </a:t>
            </a:r>
            <a:r>
              <a:rPr lang="ru-RU" sz="2400" dirty="0" err="1"/>
              <a:t>доброволци</a:t>
            </a:r>
            <a:r>
              <a:rPr lang="ru-RU" sz="2400" dirty="0"/>
              <a:t>, т.е. </a:t>
            </a:r>
            <a:r>
              <a:rPr lang="ru-RU" sz="2400" dirty="0" err="1"/>
              <a:t>осигурено</a:t>
            </a:r>
            <a:r>
              <a:rPr lang="ru-RU" sz="2400" dirty="0"/>
              <a:t> е </a:t>
            </a:r>
            <a:r>
              <a:rPr lang="ru-RU" sz="2400" dirty="0" err="1"/>
              <a:t>покритието</a:t>
            </a:r>
            <a:r>
              <a:rPr lang="ru-RU" sz="2400" dirty="0"/>
              <a:t> на около 90 % от </a:t>
            </a:r>
            <a:r>
              <a:rPr lang="ru-RU" sz="2400" dirty="0" err="1"/>
              <a:t>общините</a:t>
            </a:r>
            <a:r>
              <a:rPr lang="ru-RU" sz="2400" dirty="0"/>
              <a:t> в </a:t>
            </a:r>
            <a:r>
              <a:rPr lang="ru-RU" sz="2400" dirty="0" err="1"/>
              <a:t>страната</a:t>
            </a:r>
            <a:r>
              <a:rPr lang="ru-RU" sz="2400" dirty="0"/>
              <a:t>.</a:t>
            </a:r>
            <a:br>
              <a:rPr lang="ru-RU" sz="2400" dirty="0"/>
            </a:br>
            <a:br>
              <a:rPr lang="ru-RU" sz="2400" dirty="0"/>
            </a:br>
            <a:r>
              <a:rPr lang="ru-RU" sz="2400" dirty="0" err="1"/>
              <a:t>Съществува</a:t>
            </a:r>
            <a:r>
              <a:rPr lang="ru-RU" sz="2400" dirty="0"/>
              <a:t> и „</a:t>
            </a:r>
            <a:r>
              <a:rPr lang="ru-RU" sz="2400" dirty="0" err="1"/>
              <a:t>Национална</a:t>
            </a:r>
            <a:r>
              <a:rPr lang="ru-RU" sz="2400" dirty="0"/>
              <a:t> </a:t>
            </a:r>
            <a:r>
              <a:rPr lang="ru-RU" sz="2400" dirty="0" err="1"/>
              <a:t>асоциация</a:t>
            </a:r>
            <a:r>
              <a:rPr lang="ru-RU" sz="2400" dirty="0"/>
              <a:t> на </a:t>
            </a:r>
            <a:r>
              <a:rPr lang="ru-RU" sz="2400" dirty="0" err="1"/>
              <a:t>доброволците</a:t>
            </a:r>
            <a:r>
              <a:rPr lang="ru-RU" sz="2400" dirty="0"/>
              <a:t> в </a:t>
            </a:r>
            <a:r>
              <a:rPr lang="ru-RU" sz="2400" dirty="0" err="1"/>
              <a:t>Република</a:t>
            </a:r>
            <a:r>
              <a:rPr lang="ru-RU" sz="2400" dirty="0"/>
              <a:t> </a:t>
            </a:r>
            <a:r>
              <a:rPr lang="ru-RU" sz="2400" dirty="0" err="1"/>
              <a:t>България</a:t>
            </a:r>
            <a:r>
              <a:rPr lang="ru-RU" sz="2400" dirty="0"/>
              <a:t>” </a:t>
            </a:r>
            <a:r>
              <a:rPr lang="ru-RU" sz="2400" dirty="0" err="1"/>
              <a:t>Сдружението</a:t>
            </a:r>
            <a:r>
              <a:rPr lang="ru-RU" sz="2400" dirty="0"/>
              <a:t> е </a:t>
            </a:r>
            <a:r>
              <a:rPr lang="ru-RU" sz="2400" dirty="0" err="1"/>
              <a:t>учредено</a:t>
            </a:r>
            <a:r>
              <a:rPr lang="ru-RU" sz="2400" dirty="0"/>
              <a:t> на </a:t>
            </a:r>
            <a:r>
              <a:rPr lang="ru-RU" sz="2400" dirty="0" err="1"/>
              <a:t>през</a:t>
            </a:r>
            <a:r>
              <a:rPr lang="ru-RU" sz="2400" dirty="0"/>
              <a:t> 2014 г. с цел </a:t>
            </a:r>
            <a:r>
              <a:rPr lang="ru-RU" sz="2400" dirty="0" err="1"/>
              <a:t>подпомагане</a:t>
            </a:r>
            <a:r>
              <a:rPr lang="ru-RU" sz="2400" dirty="0"/>
              <a:t> </a:t>
            </a:r>
            <a:r>
              <a:rPr lang="ru-RU" sz="2400" dirty="0" err="1"/>
              <a:t>процеса</a:t>
            </a:r>
            <a:r>
              <a:rPr lang="ru-RU" sz="2400" dirty="0"/>
              <a:t> по </a:t>
            </a:r>
            <a:r>
              <a:rPr lang="ru-RU" sz="2400" dirty="0" err="1"/>
              <a:t>създаване,поддържане</a:t>
            </a:r>
            <a:r>
              <a:rPr lang="ru-RU" sz="2400" dirty="0"/>
              <a:t> и развитие на активна и </a:t>
            </a:r>
            <a:r>
              <a:rPr lang="ru-RU" sz="2400" dirty="0" err="1"/>
              <a:t>ефективна</a:t>
            </a:r>
            <a:r>
              <a:rPr lang="ru-RU" sz="2400" dirty="0"/>
              <a:t> мрежа от </a:t>
            </a:r>
            <a:r>
              <a:rPr lang="ru-RU" sz="2400" dirty="0" err="1"/>
              <a:t>доброволци</a:t>
            </a:r>
            <a:r>
              <a:rPr lang="ru-RU" sz="2400" dirty="0"/>
              <a:t>.</a:t>
            </a:r>
            <a:endParaRPr lang="bg-BG" sz="2400" dirty="0"/>
          </a:p>
        </p:txBody>
      </p:sp>
      <p:pic>
        <p:nvPicPr>
          <p:cNvPr id="3" name="Picture 2"/>
          <p:cNvPicPr>
            <a:picLocks noChangeAspect="1"/>
          </p:cNvPicPr>
          <p:nvPr/>
        </p:nvPicPr>
        <p:blipFill>
          <a:blip r:embed="rId4"/>
          <a:srcRect l="27203" t="45238" r="26905" b="36508"/>
          <a:stretch/>
        </p:blipFill>
        <p:spPr>
          <a:xfrm>
            <a:off x="0" y="6176054"/>
            <a:ext cx="3048000" cy="681946"/>
          </a:xfrm>
          <a:prstGeom prst="rect">
            <a:avLst/>
          </a:prstGeom>
        </p:spPr>
      </p:pic>
    </p:spTree>
    <p:extLst>
      <p:ext uri="{BB962C8B-B14F-4D97-AF65-F5344CB8AC3E}">
        <p14:creationId xmlns:p14="http://schemas.microsoft.com/office/powerpoint/2010/main" val="3491002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07868" y="609598"/>
            <a:ext cx="10910656" cy="5566455"/>
          </a:xfrm>
        </p:spPr>
        <p:txBody>
          <a:bodyPr>
            <a:noAutofit/>
          </a:bodyPr>
          <a:lstStyle/>
          <a:p>
            <a:r>
              <a:rPr lang="ru-RU" sz="2400" dirty="0"/>
              <a:t>КАК ДА СТАНА ДОБРОВОЛЕЦ?</a:t>
            </a:r>
            <a:br>
              <a:rPr lang="ru-RU" sz="2400" dirty="0"/>
            </a:br>
            <a:br>
              <a:rPr lang="ru-RU" sz="2400" dirty="0"/>
            </a:br>
            <a:r>
              <a:rPr lang="ru-RU" sz="2400" dirty="0" err="1"/>
              <a:t>Ако</a:t>
            </a:r>
            <a:r>
              <a:rPr lang="ru-RU" sz="2400" dirty="0"/>
              <a:t> желаете </a:t>
            </a:r>
            <a:r>
              <a:rPr lang="ru-RU" sz="2400" dirty="0" err="1"/>
              <a:t>доброволно</a:t>
            </a:r>
            <a:r>
              <a:rPr lang="ru-RU" sz="2400" dirty="0"/>
              <a:t> да </a:t>
            </a:r>
            <a:r>
              <a:rPr lang="ru-RU" sz="2400" dirty="0" err="1"/>
              <a:t>участвате</a:t>
            </a:r>
            <a:r>
              <a:rPr lang="ru-RU" sz="2400" dirty="0"/>
              <a:t> в </a:t>
            </a:r>
            <a:r>
              <a:rPr lang="ru-RU" sz="2400" dirty="0" err="1"/>
              <a:t>дейности</a:t>
            </a:r>
            <a:r>
              <a:rPr lang="ru-RU" sz="2400" dirty="0"/>
              <a:t>, </a:t>
            </a:r>
            <a:r>
              <a:rPr lang="ru-RU" sz="2400" dirty="0" err="1"/>
              <a:t>свързани</a:t>
            </a:r>
            <a:r>
              <a:rPr lang="ru-RU" sz="2400" dirty="0"/>
              <a:t> </a:t>
            </a:r>
            <a:r>
              <a:rPr lang="ru-RU" sz="2400" dirty="0" err="1"/>
              <a:t>със</a:t>
            </a:r>
            <a:r>
              <a:rPr lang="ru-RU" sz="2400" dirty="0"/>
              <a:t> защита на </a:t>
            </a:r>
            <a:r>
              <a:rPr lang="ru-RU" sz="2400" dirty="0" err="1"/>
              <a:t>населението</a:t>
            </a:r>
            <a:r>
              <a:rPr lang="ru-RU" sz="2400" dirty="0"/>
              <a:t> при бедствия, </a:t>
            </a:r>
            <a:r>
              <a:rPr lang="ru-RU" sz="2400" dirty="0" err="1"/>
              <a:t>пожари</a:t>
            </a:r>
            <a:r>
              <a:rPr lang="ru-RU" sz="2400" dirty="0"/>
              <a:t> и </a:t>
            </a:r>
            <a:r>
              <a:rPr lang="ru-RU" sz="2400" dirty="0" err="1"/>
              <a:t>извънредни</a:t>
            </a:r>
            <a:r>
              <a:rPr lang="ru-RU" sz="2400" dirty="0"/>
              <a:t> ситуации, то </a:t>
            </a:r>
            <a:r>
              <a:rPr lang="ru-RU" sz="2400" dirty="0" err="1"/>
              <a:t>може</a:t>
            </a:r>
            <a:r>
              <a:rPr lang="ru-RU" sz="2400" dirty="0"/>
              <a:t> да станете доброволец. </a:t>
            </a:r>
            <a:br>
              <a:rPr lang="ru-RU" sz="2400" dirty="0"/>
            </a:br>
            <a:br>
              <a:rPr lang="ru-RU" sz="2400" dirty="0"/>
            </a:br>
            <a:r>
              <a:rPr lang="ru-RU" sz="2400" dirty="0"/>
              <a:t>НАРЕДБАТА ЗА РЕДА ЗА СЪЗДАВАНЕ И ОРГАНИЗИРАНЕ НА ДЕЙНОСТТА НА ДОБРОВОЛНИТЕ ФОРМИРОВАНИЯ ЗА ПРЕДОТВРАТЯВАНЕ ИЛИ ОВЛАДЯВАНЕ НА БЕДСТВИЯ, ПОЖАРИ И ИЗВЪНРЕДНИ СИТУАЦИИ И ОТСТРАНЯВАНЕ НА ПОСЛЕДИЦИТЕ ОТ ТЯХ </a:t>
            </a:r>
            <a:br>
              <a:rPr lang="ru-RU" sz="2400" dirty="0"/>
            </a:br>
            <a:br>
              <a:rPr lang="ru-RU" sz="2400" dirty="0"/>
            </a:br>
            <a:r>
              <a:rPr lang="ru-RU" sz="2400" dirty="0" err="1"/>
              <a:t>определя</a:t>
            </a:r>
            <a:r>
              <a:rPr lang="ru-RU" sz="2400" dirty="0"/>
              <a:t> </a:t>
            </a:r>
            <a:r>
              <a:rPr lang="ru-RU" sz="2400" dirty="0" err="1"/>
              <a:t>реда</a:t>
            </a:r>
            <a:r>
              <a:rPr lang="ru-RU" sz="2400" dirty="0"/>
              <a:t> за </a:t>
            </a:r>
            <a:r>
              <a:rPr lang="ru-RU" sz="2400" dirty="0" err="1"/>
              <a:t>създаване</a:t>
            </a:r>
            <a:r>
              <a:rPr lang="ru-RU" sz="2400" dirty="0"/>
              <a:t> на </a:t>
            </a:r>
            <a:r>
              <a:rPr lang="ru-RU" sz="2400" dirty="0" err="1"/>
              <a:t>доброволни</a:t>
            </a:r>
            <a:r>
              <a:rPr lang="ru-RU" sz="2400" dirty="0"/>
              <a:t> формирования на </a:t>
            </a:r>
            <a:r>
              <a:rPr lang="ru-RU" sz="2400" dirty="0" err="1"/>
              <a:t>територията</a:t>
            </a:r>
            <a:r>
              <a:rPr lang="ru-RU" sz="2400" dirty="0"/>
              <a:t> на </a:t>
            </a:r>
            <a:r>
              <a:rPr lang="ru-RU" sz="2400" dirty="0" err="1"/>
              <a:t>населените</a:t>
            </a:r>
            <a:r>
              <a:rPr lang="ru-RU" sz="2400" dirty="0"/>
              <a:t> места и </a:t>
            </a:r>
            <a:r>
              <a:rPr lang="ru-RU" sz="2400" dirty="0" err="1"/>
              <a:t>общините</a:t>
            </a:r>
            <a:r>
              <a:rPr lang="ru-RU" sz="2400" dirty="0"/>
              <a:t>. </a:t>
            </a:r>
            <a:br>
              <a:rPr lang="ru-RU" sz="2400" dirty="0"/>
            </a:br>
            <a:br>
              <a:rPr lang="ru-RU" sz="2000" dirty="0"/>
            </a:br>
            <a:br>
              <a:rPr lang="ru-RU" sz="2000" dirty="0"/>
            </a:br>
            <a:endParaRPr lang="bg-BG" sz="2000" dirty="0"/>
          </a:p>
        </p:txBody>
      </p:sp>
      <p:pic>
        <p:nvPicPr>
          <p:cNvPr id="3" name="Picture 2"/>
          <p:cNvPicPr>
            <a:picLocks noChangeAspect="1"/>
          </p:cNvPicPr>
          <p:nvPr/>
        </p:nvPicPr>
        <p:blipFill>
          <a:blip r:embed="rId3"/>
          <a:srcRect l="27203" t="45238" r="26905" b="36508"/>
          <a:stretch/>
        </p:blipFill>
        <p:spPr>
          <a:xfrm>
            <a:off x="0" y="6176054"/>
            <a:ext cx="3048000" cy="681946"/>
          </a:xfrm>
          <a:prstGeom prst="rect">
            <a:avLst/>
          </a:prstGeom>
        </p:spPr>
      </p:pic>
    </p:spTree>
    <p:extLst>
      <p:ext uri="{BB962C8B-B14F-4D97-AF65-F5344CB8AC3E}">
        <p14:creationId xmlns:p14="http://schemas.microsoft.com/office/powerpoint/2010/main" val="3912331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Картина 3">
            <a:extLst>
              <a:ext uri="{FF2B5EF4-FFF2-40B4-BE49-F238E27FC236}">
                <a16:creationId xmlns:a16="http://schemas.microsoft.com/office/drawing/2014/main" id="{ABD1D424-66EC-0A80-CB60-13A252AC8ABC}"/>
              </a:ext>
            </a:extLst>
          </p:cNvPr>
          <p:cNvPicPr>
            <a:picLocks noChangeAspect="1"/>
          </p:cNvPicPr>
          <p:nvPr/>
        </p:nvPicPr>
        <p:blipFill>
          <a:blip r:embed="rId3"/>
          <a:stretch>
            <a:fillRect/>
          </a:stretch>
        </p:blipFill>
        <p:spPr>
          <a:xfrm>
            <a:off x="7910004" y="3933919"/>
            <a:ext cx="2929630" cy="19775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Title 1"/>
          <p:cNvSpPr>
            <a:spLocks noGrp="1" noEditPoints="1"/>
          </p:cNvSpPr>
          <p:nvPr>
            <p:ph type="title"/>
          </p:nvPr>
        </p:nvSpPr>
        <p:spPr>
          <a:xfrm>
            <a:off x="807868" y="609598"/>
            <a:ext cx="10244831" cy="5566455"/>
          </a:xfrm>
        </p:spPr>
        <p:txBody>
          <a:bodyPr>
            <a:noAutofit/>
          </a:bodyPr>
          <a:lstStyle/>
          <a:p>
            <a:r>
              <a:rPr lang="ru-RU" sz="2400" dirty="0" err="1"/>
              <a:t>Набирането</a:t>
            </a:r>
            <a:r>
              <a:rPr lang="ru-RU" sz="2400" dirty="0"/>
              <a:t> на </a:t>
            </a:r>
            <a:r>
              <a:rPr lang="ru-RU" sz="2400" dirty="0" err="1"/>
              <a:t>доброволци</a:t>
            </a:r>
            <a:r>
              <a:rPr lang="ru-RU" sz="2400" dirty="0"/>
              <a:t> се </a:t>
            </a:r>
            <a:r>
              <a:rPr lang="ru-RU" sz="2400" dirty="0" err="1"/>
              <a:t>осъществява</a:t>
            </a:r>
            <a:r>
              <a:rPr lang="ru-RU" sz="2400" dirty="0"/>
              <a:t> от </a:t>
            </a:r>
            <a:r>
              <a:rPr lang="ru-RU" sz="2400" dirty="0" err="1"/>
              <a:t>кмета</a:t>
            </a:r>
            <a:r>
              <a:rPr lang="ru-RU" sz="2400" dirty="0"/>
              <a:t> на </a:t>
            </a:r>
            <a:r>
              <a:rPr lang="ru-RU" sz="2400" dirty="0" err="1"/>
              <a:t>съответната</a:t>
            </a:r>
            <a:r>
              <a:rPr lang="ru-RU" sz="2400" dirty="0"/>
              <a:t> община, след </a:t>
            </a:r>
            <a:r>
              <a:rPr lang="ru-RU" sz="2400" dirty="0" err="1"/>
              <a:t>взето</a:t>
            </a:r>
            <a:r>
              <a:rPr lang="ru-RU" sz="2400" dirty="0"/>
              <a:t> решение на </a:t>
            </a:r>
            <a:r>
              <a:rPr lang="ru-RU" sz="2400" dirty="0" err="1"/>
              <a:t>общинския</a:t>
            </a:r>
            <a:r>
              <a:rPr lang="ru-RU" sz="2400" dirty="0"/>
              <a:t> </a:t>
            </a:r>
            <a:r>
              <a:rPr lang="ru-RU" sz="2400" dirty="0" err="1"/>
              <a:t>съвет</a:t>
            </a:r>
            <a:r>
              <a:rPr lang="ru-RU" sz="2400" dirty="0"/>
              <a:t>, </a:t>
            </a:r>
            <a:r>
              <a:rPr lang="ru-RU" sz="2400" dirty="0" err="1"/>
              <a:t>който</a:t>
            </a:r>
            <a:r>
              <a:rPr lang="ru-RU" sz="2400" dirty="0"/>
              <a:t> </a:t>
            </a:r>
            <a:r>
              <a:rPr lang="ru-RU" sz="2400" dirty="0" err="1"/>
              <a:t>определя</a:t>
            </a:r>
            <a:r>
              <a:rPr lang="ru-RU" sz="2400" dirty="0"/>
              <a:t> </a:t>
            </a:r>
            <a:r>
              <a:rPr lang="ru-RU" sz="2400" dirty="0" err="1"/>
              <a:t>числеността</a:t>
            </a:r>
            <a:r>
              <a:rPr lang="ru-RU" sz="2400" dirty="0"/>
              <a:t> на </a:t>
            </a:r>
            <a:r>
              <a:rPr lang="ru-RU" sz="2400" dirty="0" err="1"/>
              <a:t>доброволното</a:t>
            </a:r>
            <a:r>
              <a:rPr lang="ru-RU" sz="2400" dirty="0"/>
              <a:t> формирование. След </a:t>
            </a:r>
            <a:r>
              <a:rPr lang="ru-RU" sz="2400" dirty="0" err="1"/>
              <a:t>това</a:t>
            </a:r>
            <a:r>
              <a:rPr lang="ru-RU" sz="2400" dirty="0"/>
              <a:t> </a:t>
            </a:r>
            <a:r>
              <a:rPr lang="ru-RU" sz="2400" dirty="0" err="1"/>
              <a:t>стартира</a:t>
            </a:r>
            <a:r>
              <a:rPr lang="ru-RU" sz="2400" dirty="0"/>
              <a:t> </a:t>
            </a:r>
            <a:r>
              <a:rPr lang="ru-RU" sz="2400" dirty="0" err="1"/>
              <a:t>процедурата</a:t>
            </a:r>
            <a:r>
              <a:rPr lang="ru-RU" sz="2400" dirty="0"/>
              <a:t> по </a:t>
            </a:r>
            <a:r>
              <a:rPr lang="ru-RU" sz="2400" dirty="0" err="1"/>
              <a:t>набирането</a:t>
            </a:r>
            <a:r>
              <a:rPr lang="ru-RU" sz="2400" dirty="0"/>
              <a:t> на </a:t>
            </a:r>
            <a:r>
              <a:rPr lang="ru-RU" sz="2400" dirty="0" err="1"/>
              <a:t>кандидатите</a:t>
            </a:r>
            <a:r>
              <a:rPr lang="ru-RU" sz="2400" dirty="0"/>
              <a:t> за </a:t>
            </a:r>
            <a:r>
              <a:rPr lang="ru-RU" sz="2400" dirty="0" err="1"/>
              <a:t>доброволци</a:t>
            </a:r>
            <a:r>
              <a:rPr lang="ru-RU" sz="2400" dirty="0"/>
              <a:t>, </a:t>
            </a:r>
            <a:r>
              <a:rPr lang="ru-RU" sz="2400" dirty="0" err="1"/>
              <a:t>като</a:t>
            </a:r>
            <a:r>
              <a:rPr lang="ru-RU" sz="2400" dirty="0"/>
              <a:t> за </a:t>
            </a:r>
            <a:r>
              <a:rPr lang="ru-RU" sz="2400" dirty="0" err="1"/>
              <a:t>целта</a:t>
            </a:r>
            <a:r>
              <a:rPr lang="ru-RU" sz="2400" dirty="0"/>
              <a:t> се </a:t>
            </a:r>
            <a:r>
              <a:rPr lang="ru-RU" sz="2400" dirty="0" err="1"/>
              <a:t>прави</a:t>
            </a:r>
            <a:r>
              <a:rPr lang="ru-RU" sz="2400" dirty="0"/>
              <a:t> </a:t>
            </a:r>
            <a:r>
              <a:rPr lang="ru-RU" sz="2400" dirty="0" err="1"/>
              <a:t>обявление</a:t>
            </a:r>
            <a:r>
              <a:rPr lang="ru-RU" sz="2400" dirty="0"/>
              <a:t> в </a:t>
            </a:r>
            <a:r>
              <a:rPr lang="ru-RU" sz="2400" dirty="0" err="1"/>
              <a:t>средствата</a:t>
            </a:r>
            <a:r>
              <a:rPr lang="ru-RU" sz="2400" dirty="0"/>
              <a:t> за </a:t>
            </a:r>
            <a:r>
              <a:rPr lang="ru-RU" sz="2400" dirty="0" err="1"/>
              <a:t>масова</a:t>
            </a:r>
            <a:r>
              <a:rPr lang="ru-RU" sz="2400" dirty="0"/>
              <a:t> информация и/или на </a:t>
            </a:r>
            <a:r>
              <a:rPr lang="ru-RU" sz="2400" dirty="0" err="1"/>
              <a:t>информационните</a:t>
            </a:r>
            <a:r>
              <a:rPr lang="ru-RU" sz="2400" dirty="0"/>
              <a:t> </a:t>
            </a:r>
            <a:r>
              <a:rPr lang="ru-RU" sz="2400" dirty="0" err="1"/>
              <a:t>табла</a:t>
            </a:r>
            <a:r>
              <a:rPr lang="ru-RU" sz="2400" dirty="0"/>
              <a:t> в </a:t>
            </a:r>
            <a:r>
              <a:rPr lang="ru-RU" sz="2400" dirty="0" err="1"/>
              <a:t>общината</a:t>
            </a:r>
            <a:r>
              <a:rPr lang="ru-RU" sz="2400" dirty="0"/>
              <a:t>. </a:t>
            </a:r>
            <a:r>
              <a:rPr lang="ru-RU" sz="2400" dirty="0" err="1"/>
              <a:t>Попълва</a:t>
            </a:r>
            <a:r>
              <a:rPr lang="ru-RU" sz="2400" dirty="0"/>
              <a:t> се набор от </a:t>
            </a:r>
            <a:r>
              <a:rPr lang="ru-RU" sz="2400" dirty="0" err="1"/>
              <a:t>документи</a:t>
            </a:r>
            <a:r>
              <a:rPr lang="ru-RU" sz="2400" dirty="0"/>
              <a:t>. </a:t>
            </a:r>
            <a:br>
              <a:rPr lang="ru-RU" sz="2400" dirty="0"/>
            </a:br>
            <a:r>
              <a:rPr lang="ru-RU" sz="2400" dirty="0" err="1"/>
              <a:t>Одобрените</a:t>
            </a:r>
            <a:r>
              <a:rPr lang="ru-RU" sz="2400" dirty="0"/>
              <a:t> </a:t>
            </a:r>
            <a:r>
              <a:rPr lang="ru-RU" sz="2400" dirty="0" err="1"/>
              <a:t>кандидати</a:t>
            </a:r>
            <a:r>
              <a:rPr lang="ru-RU" sz="2400" dirty="0"/>
              <a:t> </a:t>
            </a:r>
            <a:r>
              <a:rPr lang="ru-RU" sz="2400" dirty="0" err="1"/>
              <a:t>преминават</a:t>
            </a:r>
            <a:r>
              <a:rPr lang="ru-RU" sz="2400" dirty="0"/>
              <a:t> и </a:t>
            </a:r>
            <a:r>
              <a:rPr lang="ru-RU" sz="2400" dirty="0" err="1"/>
              <a:t>специализирано</a:t>
            </a:r>
            <a:r>
              <a:rPr lang="ru-RU" sz="2400" dirty="0"/>
              <a:t> обучение.</a:t>
            </a:r>
            <a:endParaRPr lang="bg-BG" sz="2400" dirty="0"/>
          </a:p>
        </p:txBody>
      </p:sp>
      <p:pic>
        <p:nvPicPr>
          <p:cNvPr id="3" name="Picture 2"/>
          <p:cNvPicPr>
            <a:picLocks noChangeAspect="1"/>
          </p:cNvPicPr>
          <p:nvPr/>
        </p:nvPicPr>
        <p:blipFill>
          <a:blip r:embed="rId4"/>
          <a:srcRect l="27203" t="45238" r="26905" b="36508"/>
          <a:stretch/>
        </p:blipFill>
        <p:spPr>
          <a:xfrm>
            <a:off x="0" y="6176054"/>
            <a:ext cx="3048000" cy="681946"/>
          </a:xfrm>
          <a:prstGeom prst="rect">
            <a:avLst/>
          </a:prstGeom>
        </p:spPr>
      </p:pic>
    </p:spTree>
    <p:extLst>
      <p:ext uri="{BB962C8B-B14F-4D97-AF65-F5344CB8AC3E}">
        <p14:creationId xmlns:p14="http://schemas.microsoft.com/office/powerpoint/2010/main" val="2842261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07868" y="609599"/>
            <a:ext cx="10884023" cy="5276296"/>
          </a:xfrm>
        </p:spPr>
        <p:txBody>
          <a:bodyPr>
            <a:noAutofit/>
          </a:bodyPr>
          <a:lstStyle/>
          <a:p>
            <a:r>
              <a:rPr lang="ru-RU" sz="2000" dirty="0" err="1"/>
              <a:t>Кметовете</a:t>
            </a:r>
            <a:r>
              <a:rPr lang="ru-RU" sz="2000" dirty="0"/>
              <a:t> на </a:t>
            </a:r>
            <a:r>
              <a:rPr lang="ru-RU" sz="2000" dirty="0" err="1"/>
              <a:t>общини</a:t>
            </a:r>
            <a:r>
              <a:rPr lang="ru-RU" sz="2000" dirty="0"/>
              <a:t>, </a:t>
            </a:r>
            <a:r>
              <a:rPr lang="ru-RU" sz="2000" dirty="0" err="1"/>
              <a:t>райони</a:t>
            </a:r>
            <a:r>
              <a:rPr lang="ru-RU" sz="2000" dirty="0"/>
              <a:t>, </a:t>
            </a:r>
            <a:r>
              <a:rPr lang="ru-RU" sz="2000" dirty="0" err="1"/>
              <a:t>кметства</a:t>
            </a:r>
            <a:r>
              <a:rPr lang="ru-RU" sz="2000" dirty="0"/>
              <a:t> и </a:t>
            </a:r>
            <a:r>
              <a:rPr lang="ru-RU" sz="2000" dirty="0" err="1"/>
              <a:t>кметски</a:t>
            </a:r>
            <a:r>
              <a:rPr lang="ru-RU" sz="2000" dirty="0"/>
              <a:t> </a:t>
            </a:r>
            <a:r>
              <a:rPr lang="ru-RU" sz="2000" dirty="0" err="1"/>
              <a:t>наместници</a:t>
            </a:r>
            <a:r>
              <a:rPr lang="ru-RU" sz="2000" dirty="0"/>
              <a:t>:</a:t>
            </a:r>
            <a:br>
              <a:rPr lang="ru-RU" sz="2000" dirty="0"/>
            </a:br>
            <a:r>
              <a:rPr lang="ru-RU" sz="2000" dirty="0"/>
              <a:t>1. </a:t>
            </a:r>
            <a:r>
              <a:rPr lang="ru-RU" sz="2000" dirty="0" err="1"/>
              <a:t>връчват</a:t>
            </a:r>
            <a:r>
              <a:rPr lang="ru-RU" sz="2000" dirty="0"/>
              <a:t> </a:t>
            </a:r>
            <a:r>
              <a:rPr lang="ru-RU" sz="2000" dirty="0" err="1"/>
              <a:t>срещу</a:t>
            </a:r>
            <a:r>
              <a:rPr lang="ru-RU" sz="2000" dirty="0"/>
              <a:t> </a:t>
            </a:r>
            <a:r>
              <a:rPr lang="ru-RU" sz="2000" dirty="0" err="1"/>
              <a:t>подпис</a:t>
            </a:r>
            <a:r>
              <a:rPr lang="ru-RU" sz="2000" dirty="0"/>
              <a:t> на </a:t>
            </a:r>
            <a:r>
              <a:rPr lang="ru-RU" sz="2000" dirty="0" err="1"/>
              <a:t>всеки</a:t>
            </a:r>
            <a:r>
              <a:rPr lang="ru-RU" sz="2000" dirty="0"/>
              <a:t> член на </a:t>
            </a:r>
            <a:r>
              <a:rPr lang="ru-RU" sz="2000" dirty="0" err="1"/>
              <a:t>доброволно</a:t>
            </a:r>
            <a:r>
              <a:rPr lang="ru-RU" sz="2000" dirty="0"/>
              <a:t> формирование известие за </a:t>
            </a:r>
            <a:r>
              <a:rPr lang="ru-RU" sz="2000" dirty="0" err="1"/>
              <a:t>неговото</a:t>
            </a:r>
            <a:r>
              <a:rPr lang="ru-RU" sz="2000" dirty="0"/>
              <a:t> участие;</a:t>
            </a:r>
            <a:br>
              <a:rPr lang="ru-RU" sz="2000" dirty="0"/>
            </a:br>
            <a:r>
              <a:rPr lang="ru-RU" sz="2000" dirty="0"/>
              <a:t>2. </a:t>
            </a:r>
            <a:r>
              <a:rPr lang="ru-RU" sz="2000" dirty="0" err="1"/>
              <a:t>оповестяват</a:t>
            </a:r>
            <a:r>
              <a:rPr lang="ru-RU" sz="2000" dirty="0"/>
              <a:t> </a:t>
            </a:r>
            <a:r>
              <a:rPr lang="ru-RU" sz="2000" dirty="0" err="1"/>
              <a:t>местното</a:t>
            </a:r>
            <a:r>
              <a:rPr lang="ru-RU" sz="2000" dirty="0"/>
              <a:t> население за </a:t>
            </a:r>
            <a:r>
              <a:rPr lang="ru-RU" sz="2000" dirty="0" err="1"/>
              <a:t>възникнал</a:t>
            </a:r>
            <a:r>
              <a:rPr lang="ru-RU" sz="2000" dirty="0"/>
              <a:t> пожар в </a:t>
            </a:r>
            <a:r>
              <a:rPr lang="ru-RU" sz="2000" dirty="0" err="1"/>
              <a:t>техните</a:t>
            </a:r>
            <a:r>
              <a:rPr lang="ru-RU" sz="2000" dirty="0"/>
              <a:t> землища;</a:t>
            </a:r>
            <a:br>
              <a:rPr lang="ru-RU" sz="2000" dirty="0"/>
            </a:br>
            <a:r>
              <a:rPr lang="ru-RU" sz="2000" dirty="0"/>
              <a:t>3. </a:t>
            </a:r>
            <a:r>
              <a:rPr lang="ru-RU" sz="2000" dirty="0" err="1"/>
              <a:t>организират</a:t>
            </a:r>
            <a:r>
              <a:rPr lang="ru-RU" sz="2000" dirty="0"/>
              <a:t> </a:t>
            </a:r>
            <a:r>
              <a:rPr lang="ru-RU" sz="2000" dirty="0" err="1"/>
              <a:t>транспортирането</a:t>
            </a:r>
            <a:r>
              <a:rPr lang="ru-RU" sz="2000" dirty="0"/>
              <a:t> на </a:t>
            </a:r>
            <a:r>
              <a:rPr lang="ru-RU" sz="2000" dirty="0" err="1"/>
              <a:t>доброволните</a:t>
            </a:r>
            <a:r>
              <a:rPr lang="ru-RU" sz="2000" dirty="0"/>
              <a:t> формирования до </a:t>
            </a:r>
            <a:r>
              <a:rPr lang="ru-RU" sz="2000" dirty="0" err="1"/>
              <a:t>мястото</a:t>
            </a:r>
            <a:r>
              <a:rPr lang="ru-RU" sz="2000" dirty="0"/>
              <a:t> на пожара;</a:t>
            </a:r>
            <a:br>
              <a:rPr lang="ru-RU" sz="2000" dirty="0"/>
            </a:br>
            <a:r>
              <a:rPr lang="ru-RU" sz="2000" dirty="0"/>
              <a:t>4. предоставят помещение и </a:t>
            </a:r>
            <a:r>
              <a:rPr lang="ru-RU" sz="2000" dirty="0" err="1"/>
              <a:t>налични</a:t>
            </a:r>
            <a:r>
              <a:rPr lang="ru-RU" sz="2000" dirty="0"/>
              <a:t> средства за </a:t>
            </a:r>
            <a:r>
              <a:rPr lang="ru-RU" sz="2000" dirty="0" err="1"/>
              <a:t>връзка</a:t>
            </a:r>
            <a:r>
              <a:rPr lang="ru-RU" sz="2000" dirty="0"/>
              <a:t> на </a:t>
            </a:r>
            <a:r>
              <a:rPr lang="ru-RU" sz="2000" dirty="0" err="1"/>
              <a:t>ръководителя</a:t>
            </a:r>
            <a:r>
              <a:rPr lang="ru-RU" sz="2000" dirty="0"/>
              <a:t> на </a:t>
            </a:r>
            <a:r>
              <a:rPr lang="ru-RU" sz="2000" dirty="0" err="1"/>
              <a:t>пожарогасителните</a:t>
            </a:r>
            <a:r>
              <a:rPr lang="ru-RU" sz="2000" dirty="0"/>
              <a:t> действия;</a:t>
            </a:r>
            <a:br>
              <a:rPr lang="ru-RU" sz="2000" dirty="0"/>
            </a:br>
            <a:r>
              <a:rPr lang="ru-RU" sz="2000" dirty="0"/>
              <a:t>5. </a:t>
            </a:r>
            <a:r>
              <a:rPr lang="ru-RU" sz="2000" dirty="0" err="1"/>
              <a:t>осигуряват</a:t>
            </a:r>
            <a:r>
              <a:rPr lang="ru-RU" sz="2000" dirty="0"/>
              <a:t> </a:t>
            </a:r>
            <a:r>
              <a:rPr lang="ru-RU" sz="2000" dirty="0" err="1"/>
              <a:t>храна</a:t>
            </a:r>
            <a:r>
              <a:rPr lang="ru-RU" sz="2000" dirty="0"/>
              <a:t>, </a:t>
            </a:r>
            <a:r>
              <a:rPr lang="ru-RU" sz="2000" dirty="0" err="1"/>
              <a:t>питейна</a:t>
            </a:r>
            <a:r>
              <a:rPr lang="ru-RU" sz="2000" dirty="0"/>
              <a:t> вода и </a:t>
            </a:r>
            <a:r>
              <a:rPr lang="ru-RU" sz="2000" dirty="0" err="1"/>
              <a:t>медицинско</a:t>
            </a:r>
            <a:r>
              <a:rPr lang="ru-RU" sz="2000" dirty="0"/>
              <a:t> </a:t>
            </a:r>
            <a:r>
              <a:rPr lang="ru-RU" sz="2000" dirty="0" err="1"/>
              <a:t>обслужване</a:t>
            </a:r>
            <a:r>
              <a:rPr lang="ru-RU" sz="2000" dirty="0"/>
              <a:t> на </a:t>
            </a:r>
            <a:r>
              <a:rPr lang="ru-RU" sz="2000" dirty="0" err="1"/>
              <a:t>участниците</a:t>
            </a:r>
            <a:r>
              <a:rPr lang="ru-RU" sz="2000" dirty="0"/>
              <a:t> в </a:t>
            </a:r>
            <a:r>
              <a:rPr lang="ru-RU" sz="2000" dirty="0" err="1"/>
              <a:t>гасенето</a:t>
            </a:r>
            <a:r>
              <a:rPr lang="ru-RU" sz="2000" dirty="0"/>
              <a:t>;</a:t>
            </a:r>
            <a:br>
              <a:rPr lang="ru-RU" sz="2000" dirty="0"/>
            </a:br>
            <a:r>
              <a:rPr lang="ru-RU" sz="2000" dirty="0"/>
              <a:t>6. ежегодно </a:t>
            </a:r>
            <a:r>
              <a:rPr lang="ru-RU" sz="2000" dirty="0" err="1"/>
              <a:t>организират</a:t>
            </a:r>
            <a:r>
              <a:rPr lang="ru-RU" sz="2000" dirty="0"/>
              <a:t> </a:t>
            </a:r>
            <a:r>
              <a:rPr lang="ru-RU" sz="2000" dirty="0" err="1"/>
              <a:t>провеждане</a:t>
            </a:r>
            <a:r>
              <a:rPr lang="ru-RU" sz="2000" dirty="0"/>
              <a:t> на инструктаж на </a:t>
            </a:r>
            <a:r>
              <a:rPr lang="ru-RU" sz="2000" dirty="0" err="1"/>
              <a:t>доброволните</a:t>
            </a:r>
            <a:r>
              <a:rPr lang="ru-RU" sz="2000" dirty="0"/>
              <a:t> формирования.</a:t>
            </a:r>
            <a:br>
              <a:rPr lang="ru-RU" sz="2000" dirty="0"/>
            </a:br>
            <a:br>
              <a:rPr lang="ru-RU" sz="2000" dirty="0"/>
            </a:br>
            <a:r>
              <a:rPr lang="ru-RU" sz="2000" dirty="0" err="1"/>
              <a:t>Органите</a:t>
            </a:r>
            <a:r>
              <a:rPr lang="ru-RU" sz="2000" dirty="0"/>
              <a:t> на ПБЗН </a:t>
            </a:r>
            <a:r>
              <a:rPr lang="ru-RU" sz="2000" dirty="0" err="1"/>
              <a:t>оказват</a:t>
            </a:r>
            <a:r>
              <a:rPr lang="ru-RU" sz="2000" dirty="0"/>
              <a:t> </a:t>
            </a:r>
            <a:r>
              <a:rPr lang="ru-RU" sz="2000" dirty="0" err="1"/>
              <a:t>съдействие</a:t>
            </a:r>
            <a:r>
              <a:rPr lang="ru-RU" sz="2000" dirty="0"/>
              <a:t> за </a:t>
            </a:r>
            <a:r>
              <a:rPr lang="ru-RU" sz="2000" dirty="0" err="1"/>
              <a:t>провеждане</a:t>
            </a:r>
            <a:r>
              <a:rPr lang="ru-RU" sz="2000" dirty="0"/>
              <a:t> на инструктажи на </a:t>
            </a:r>
            <a:r>
              <a:rPr lang="ru-RU" sz="2000" dirty="0" err="1"/>
              <a:t>специализираните</a:t>
            </a:r>
            <a:r>
              <a:rPr lang="ru-RU" sz="2000" dirty="0"/>
              <a:t> </a:t>
            </a:r>
            <a:r>
              <a:rPr lang="ru-RU" sz="2000" dirty="0" err="1"/>
              <a:t>групи</a:t>
            </a:r>
            <a:r>
              <a:rPr lang="ru-RU" sz="2000" dirty="0"/>
              <a:t> за </a:t>
            </a:r>
            <a:r>
              <a:rPr lang="ru-RU" sz="2000" dirty="0" err="1"/>
              <a:t>гасене</a:t>
            </a:r>
            <a:r>
              <a:rPr lang="ru-RU" sz="2000" dirty="0"/>
              <a:t> и </a:t>
            </a:r>
            <a:r>
              <a:rPr lang="ru-RU" sz="2000" dirty="0" err="1"/>
              <a:t>доброволните</a:t>
            </a:r>
            <a:r>
              <a:rPr lang="ru-RU" sz="2000" dirty="0"/>
              <a:t> формирования за действия при </a:t>
            </a:r>
            <a:r>
              <a:rPr lang="ru-RU" sz="2000" dirty="0" err="1"/>
              <a:t>гасене</a:t>
            </a:r>
            <a:r>
              <a:rPr lang="ru-RU" sz="2000" dirty="0"/>
              <a:t> на </a:t>
            </a:r>
            <a:r>
              <a:rPr lang="ru-RU" sz="2000" dirty="0" err="1"/>
              <a:t>горски</a:t>
            </a:r>
            <a:r>
              <a:rPr lang="ru-RU" sz="2000" dirty="0"/>
              <a:t> пожар.</a:t>
            </a:r>
            <a:br>
              <a:rPr lang="ru-RU" sz="2000" dirty="0"/>
            </a:br>
            <a:br>
              <a:rPr lang="ru-RU" sz="2000" dirty="0"/>
            </a:br>
            <a:r>
              <a:rPr lang="ru-RU" sz="2000" dirty="0"/>
              <a:t>За </a:t>
            </a:r>
            <a:r>
              <a:rPr lang="ru-RU" sz="2000" dirty="0" err="1"/>
              <a:t>повече</a:t>
            </a:r>
            <a:r>
              <a:rPr lang="ru-RU" sz="2000" dirty="0"/>
              <a:t> информация </a:t>
            </a:r>
            <a:r>
              <a:rPr lang="ru-RU" sz="2000" dirty="0" err="1"/>
              <a:t>може</a:t>
            </a:r>
            <a:r>
              <a:rPr lang="ru-RU" sz="2000" dirty="0"/>
              <a:t> да се </a:t>
            </a:r>
            <a:r>
              <a:rPr lang="ru-RU" sz="2000" dirty="0" err="1"/>
              <a:t>обърнете</a:t>
            </a:r>
            <a:r>
              <a:rPr lang="ru-RU" sz="2000" dirty="0"/>
              <a:t> </a:t>
            </a:r>
            <a:r>
              <a:rPr lang="ru-RU" sz="2000" dirty="0" err="1"/>
              <a:t>към</a:t>
            </a:r>
            <a:r>
              <a:rPr lang="ru-RU" sz="2000" dirty="0"/>
              <a:t> </a:t>
            </a:r>
            <a:r>
              <a:rPr lang="ru-RU" sz="2000" dirty="0" err="1"/>
              <a:t>общинската</a:t>
            </a:r>
            <a:r>
              <a:rPr lang="ru-RU" sz="2000" dirty="0"/>
              <a:t> администрация по </a:t>
            </a:r>
            <a:r>
              <a:rPr lang="ru-RU" sz="2000" dirty="0" err="1"/>
              <a:t>местоживеене</a:t>
            </a:r>
            <a:r>
              <a:rPr lang="ru-RU" sz="2000" dirty="0"/>
              <a:t>.</a:t>
            </a:r>
            <a:endParaRPr lang="bg-BG" sz="2000" dirty="0"/>
          </a:p>
        </p:txBody>
      </p:sp>
      <p:pic>
        <p:nvPicPr>
          <p:cNvPr id="3" name="Picture 2"/>
          <p:cNvPicPr>
            <a:picLocks noChangeAspect="1"/>
          </p:cNvPicPr>
          <p:nvPr/>
        </p:nvPicPr>
        <p:blipFill>
          <a:blip r:embed="rId3"/>
          <a:srcRect l="27203" t="45238" r="26905" b="36508"/>
          <a:stretch/>
        </p:blipFill>
        <p:spPr>
          <a:xfrm>
            <a:off x="0" y="6176054"/>
            <a:ext cx="3048000" cy="681946"/>
          </a:xfrm>
          <a:prstGeom prst="rect">
            <a:avLst/>
          </a:prstGeom>
        </p:spPr>
      </p:pic>
    </p:spTree>
    <p:extLst>
      <p:ext uri="{BB962C8B-B14F-4D97-AF65-F5344CB8AC3E}">
        <p14:creationId xmlns:p14="http://schemas.microsoft.com/office/powerpoint/2010/main" val="164557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Картина 7">
            <a:extLst>
              <a:ext uri="{FF2B5EF4-FFF2-40B4-BE49-F238E27FC236}">
                <a16:creationId xmlns:a16="http://schemas.microsoft.com/office/drawing/2014/main" id="{E38C7182-6E0C-455F-8D11-DFB4A7CF4699}"/>
              </a:ext>
            </a:extLst>
          </p:cNvPr>
          <p:cNvPicPr>
            <a:picLocks noChangeAspect="1"/>
          </p:cNvPicPr>
          <p:nvPr/>
        </p:nvPicPr>
        <p:blipFill>
          <a:blip r:embed="rId3"/>
          <a:stretch>
            <a:fillRect/>
          </a:stretch>
        </p:blipFill>
        <p:spPr>
          <a:xfrm>
            <a:off x="8783584" y="3872753"/>
            <a:ext cx="2638778" cy="2985247"/>
          </a:xfrm>
          <a:prstGeom prst="rect">
            <a:avLst/>
          </a:prstGeom>
        </p:spPr>
      </p:pic>
      <p:sp>
        <p:nvSpPr>
          <p:cNvPr id="2" name="Title 1"/>
          <p:cNvSpPr>
            <a:spLocks noGrp="1" noEditPoints="1"/>
          </p:cNvSpPr>
          <p:nvPr>
            <p:ph type="title"/>
          </p:nvPr>
        </p:nvSpPr>
        <p:spPr>
          <a:xfrm>
            <a:off x="677334" y="609600"/>
            <a:ext cx="10809816" cy="1320800"/>
          </a:xfrm>
        </p:spPr>
        <p:txBody>
          <a:bodyPr>
            <a:noAutofit/>
          </a:bodyPr>
          <a:lstStyle/>
          <a:p>
            <a:pPr algn="just"/>
            <a:r>
              <a:rPr lang="bg-BG" sz="2800" dirty="0"/>
              <a:t>Въпреки желанието си да помогнем и да се справим възможно най–бързо, трябва да внимаваме за собственото си здраве и недопускането на инциденти. Почти всяка година има загинали служители на горските структури, това само трябва да ни кара да бъдем много внимателни и отговорни при участието в гасене на пожари. Стриктно да спазваме разпорежданията на държавните органи, да пазим себе си и хората около нас. </a:t>
            </a:r>
          </a:p>
        </p:txBody>
      </p:sp>
      <p:pic>
        <p:nvPicPr>
          <p:cNvPr id="4" name="Picture 3"/>
          <p:cNvPicPr>
            <a:picLocks noChangeAspect="1"/>
          </p:cNvPicPr>
          <p:nvPr/>
        </p:nvPicPr>
        <p:blipFill>
          <a:blip r:embed="rId4"/>
          <a:srcRect l="27203" t="45238" r="26905" b="36508"/>
          <a:stretch/>
        </p:blipFill>
        <p:spPr>
          <a:xfrm>
            <a:off x="0" y="5632676"/>
            <a:ext cx="4920180" cy="110081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Картина 7">
            <a:extLst>
              <a:ext uri="{FF2B5EF4-FFF2-40B4-BE49-F238E27FC236}">
                <a16:creationId xmlns:a16="http://schemas.microsoft.com/office/drawing/2014/main" id="{E38C7182-6E0C-455F-8D11-DFB4A7CF4699}"/>
              </a:ext>
            </a:extLst>
          </p:cNvPr>
          <p:cNvPicPr>
            <a:picLocks noChangeAspect="1"/>
          </p:cNvPicPr>
          <p:nvPr/>
        </p:nvPicPr>
        <p:blipFill>
          <a:blip r:embed="rId3"/>
          <a:stretch>
            <a:fillRect/>
          </a:stretch>
        </p:blipFill>
        <p:spPr>
          <a:xfrm>
            <a:off x="8048478" y="3451413"/>
            <a:ext cx="2638778" cy="3173506"/>
          </a:xfrm>
          <a:prstGeom prst="rect">
            <a:avLst/>
          </a:prstGeom>
        </p:spPr>
      </p:pic>
      <p:sp>
        <p:nvSpPr>
          <p:cNvPr id="2" name="Title 1"/>
          <p:cNvSpPr>
            <a:spLocks noGrp="1" noEditPoints="1"/>
          </p:cNvSpPr>
          <p:nvPr>
            <p:ph type="title"/>
          </p:nvPr>
        </p:nvSpPr>
        <p:spPr>
          <a:xfrm>
            <a:off x="677334" y="609600"/>
            <a:ext cx="9793442" cy="3173506"/>
          </a:xfrm>
        </p:spPr>
        <p:txBody>
          <a:bodyPr>
            <a:noAutofit/>
          </a:bodyPr>
          <a:lstStyle/>
          <a:p>
            <a:pPr algn="just"/>
            <a:r>
              <a:rPr lang="ru-RU" sz="2800" dirty="0" err="1"/>
              <a:t>Формирането</a:t>
            </a:r>
            <a:r>
              <a:rPr lang="ru-RU" sz="2800" dirty="0"/>
              <a:t> на </a:t>
            </a:r>
            <a:r>
              <a:rPr lang="ru-RU" sz="2800" dirty="0" err="1"/>
              <a:t>противопожарна</a:t>
            </a:r>
            <a:r>
              <a:rPr lang="ru-RU" sz="2800" dirty="0"/>
              <a:t> </a:t>
            </a:r>
            <a:r>
              <a:rPr lang="ru-RU" sz="2800" dirty="0" err="1"/>
              <a:t>култура</a:t>
            </a:r>
            <a:r>
              <a:rPr lang="ru-RU" sz="2800" dirty="0"/>
              <a:t> </a:t>
            </a:r>
            <a:r>
              <a:rPr lang="ru-RU" sz="2800" dirty="0" err="1"/>
              <a:t>трябва</a:t>
            </a:r>
            <a:r>
              <a:rPr lang="ru-RU" sz="2800" dirty="0"/>
              <a:t> да </a:t>
            </a:r>
            <a:r>
              <a:rPr lang="ru-RU" sz="2800" dirty="0" err="1"/>
              <a:t>започне</a:t>
            </a:r>
            <a:r>
              <a:rPr lang="ru-RU" sz="2800" dirty="0"/>
              <a:t> от </a:t>
            </a:r>
            <a:r>
              <a:rPr lang="ru-RU" sz="2800" dirty="0" err="1"/>
              <a:t>ранна</a:t>
            </a:r>
            <a:r>
              <a:rPr lang="ru-RU" sz="2800" dirty="0"/>
              <a:t> </a:t>
            </a:r>
            <a:r>
              <a:rPr lang="ru-RU" sz="2800" dirty="0" err="1"/>
              <a:t>детска</a:t>
            </a:r>
            <a:r>
              <a:rPr lang="ru-RU" sz="2800" dirty="0"/>
              <a:t> </a:t>
            </a:r>
            <a:r>
              <a:rPr lang="ru-RU" sz="2800" dirty="0" err="1"/>
              <a:t>възраст</a:t>
            </a:r>
            <a:r>
              <a:rPr lang="ru-RU" sz="2800" dirty="0"/>
              <a:t>, за </a:t>
            </a:r>
            <a:r>
              <a:rPr lang="ru-RU" sz="2800" dirty="0" err="1"/>
              <a:t>което</a:t>
            </a:r>
            <a:r>
              <a:rPr lang="ru-RU" sz="2800" dirty="0"/>
              <a:t> от </a:t>
            </a:r>
            <a:r>
              <a:rPr lang="ru-RU" sz="2800" dirty="0" err="1"/>
              <a:t>голямо</a:t>
            </a:r>
            <a:r>
              <a:rPr lang="ru-RU" sz="2800" dirty="0"/>
              <a:t> значение е </a:t>
            </a:r>
            <a:r>
              <a:rPr lang="ru-RU" sz="2800" dirty="0" err="1"/>
              <a:t>личният</a:t>
            </a:r>
            <a:r>
              <a:rPr lang="ru-RU" sz="2800" dirty="0"/>
              <a:t> пример на </a:t>
            </a:r>
            <a:r>
              <a:rPr lang="ru-RU" sz="2800" dirty="0" err="1"/>
              <a:t>по-възрастните</a:t>
            </a:r>
            <a:r>
              <a:rPr lang="ru-RU" sz="2800" dirty="0"/>
              <a:t>.</a:t>
            </a:r>
            <a:br>
              <a:rPr lang="ru-RU" sz="2800" dirty="0"/>
            </a:br>
            <a:br>
              <a:rPr lang="ru-RU" sz="2800" dirty="0"/>
            </a:br>
            <a:r>
              <a:rPr lang="ru-RU" sz="2800" dirty="0" err="1"/>
              <a:t>Бъдете</a:t>
            </a:r>
            <a:r>
              <a:rPr lang="ru-RU" sz="2800" dirty="0"/>
              <a:t> </a:t>
            </a:r>
            <a:r>
              <a:rPr lang="ru-RU" sz="2800" dirty="0" err="1"/>
              <a:t>отговорни</a:t>
            </a:r>
            <a:r>
              <a:rPr lang="ru-RU" sz="2800" dirty="0"/>
              <a:t> </a:t>
            </a:r>
            <a:r>
              <a:rPr lang="ru-RU" sz="2800" dirty="0" err="1"/>
              <a:t>към</a:t>
            </a:r>
            <a:r>
              <a:rPr lang="ru-RU" sz="2800" dirty="0"/>
              <a:t> </a:t>
            </a:r>
            <a:r>
              <a:rPr lang="ru-RU" sz="2800" dirty="0" err="1"/>
              <a:t>околната</a:t>
            </a:r>
            <a:r>
              <a:rPr lang="ru-RU" sz="2800" dirty="0"/>
              <a:t> среда и живота на </a:t>
            </a:r>
            <a:r>
              <a:rPr lang="ru-RU" sz="2800" dirty="0" err="1"/>
              <a:t>хората</a:t>
            </a:r>
            <a:r>
              <a:rPr lang="ru-RU" sz="2800" dirty="0"/>
              <a:t> и не допускайте </a:t>
            </a:r>
            <a:r>
              <a:rPr lang="ru-RU" sz="2800" dirty="0" err="1"/>
              <a:t>запалването</a:t>
            </a:r>
            <a:r>
              <a:rPr lang="ru-RU" sz="2800" dirty="0"/>
              <a:t> на </a:t>
            </a:r>
            <a:r>
              <a:rPr lang="ru-RU" sz="2800" dirty="0" err="1"/>
              <a:t>пожари</a:t>
            </a:r>
            <a:r>
              <a:rPr lang="ru-RU" sz="2800" dirty="0"/>
              <a:t>! </a:t>
            </a:r>
            <a:br>
              <a:rPr lang="ru-RU" sz="2800" dirty="0"/>
            </a:br>
            <a:endParaRPr lang="bg-BG" sz="2800" dirty="0"/>
          </a:p>
        </p:txBody>
      </p:sp>
      <p:pic>
        <p:nvPicPr>
          <p:cNvPr id="4" name="Picture 3"/>
          <p:cNvPicPr>
            <a:picLocks noChangeAspect="1"/>
          </p:cNvPicPr>
          <p:nvPr/>
        </p:nvPicPr>
        <p:blipFill>
          <a:blip r:embed="rId4"/>
          <a:srcRect l="27203" t="45238" r="26905" b="36508"/>
          <a:stretch/>
        </p:blipFill>
        <p:spPr>
          <a:xfrm>
            <a:off x="0" y="5632676"/>
            <a:ext cx="4920180" cy="1100819"/>
          </a:xfrm>
          <a:prstGeom prst="rect">
            <a:avLst/>
          </a:prstGeom>
        </p:spPr>
      </p:pic>
    </p:spTree>
    <p:extLst>
      <p:ext uri="{BB962C8B-B14F-4D97-AF65-F5344CB8AC3E}">
        <p14:creationId xmlns:p14="http://schemas.microsoft.com/office/powerpoint/2010/main" val="20269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01134" y="1257300"/>
            <a:ext cx="10809816" cy="1320800"/>
          </a:xfrm>
        </p:spPr>
        <p:txBody>
          <a:bodyPr>
            <a:normAutofit fontScale="90000"/>
          </a:bodyPr>
          <a:lstStyle/>
          <a:p>
            <a:pPr algn="ctr"/>
            <a:r>
              <a:rPr lang="bg-BG" dirty="0"/>
              <a:t>	П</a:t>
            </a:r>
            <a:r>
              <a:rPr lang="en-US" dirty="0" err="1"/>
              <a:t>роект</a:t>
            </a:r>
            <a:r>
              <a:rPr lang="en-US" dirty="0"/>
              <a:t> </a:t>
            </a:r>
            <a:r>
              <a:rPr lang="bg-BG" dirty="0"/>
              <a:t>BG16M1OP002-3.021-0004-C01 Подобряване на природозащитното състояние на природно местообитание 4060 по параметри "Площ", "Структура и функция" и "Бъдещи перспективи" и природно местообитание 5210 по параметри "Площ" и "Бъдещи перспективи"</a:t>
            </a:r>
            <a:r>
              <a:rPr lang="en-US" dirty="0"/>
              <a:t>, </a:t>
            </a:r>
            <a:r>
              <a:rPr lang="en-US" dirty="0" err="1"/>
              <a:t>финансиран</a:t>
            </a:r>
            <a:r>
              <a:rPr lang="en-US" dirty="0"/>
              <a:t> от </a:t>
            </a:r>
            <a:r>
              <a:rPr lang="en-US" dirty="0" err="1"/>
              <a:t>Оперативна</a:t>
            </a:r>
            <a:r>
              <a:rPr lang="en-US" dirty="0"/>
              <a:t> </a:t>
            </a:r>
            <a:r>
              <a:rPr lang="en-US" dirty="0" err="1"/>
              <a:t>програма</a:t>
            </a:r>
            <a:r>
              <a:rPr lang="en-US" dirty="0"/>
              <a:t> „</a:t>
            </a:r>
            <a:r>
              <a:rPr lang="en-US" dirty="0" err="1"/>
              <a:t>Околна</a:t>
            </a:r>
            <a:r>
              <a:rPr lang="en-US" dirty="0"/>
              <a:t> </a:t>
            </a:r>
            <a:r>
              <a:rPr lang="en-US" dirty="0" err="1"/>
              <a:t>среда</a:t>
            </a:r>
            <a:r>
              <a:rPr lang="en-US" dirty="0"/>
              <a:t> 2014-2020“ г.</a:t>
            </a:r>
            <a:endParaRPr lang="bg-BG" dirty="0"/>
          </a:p>
        </p:txBody>
      </p:sp>
      <p:pic>
        <p:nvPicPr>
          <p:cNvPr id="4" name="Picture 3"/>
          <p:cNvPicPr>
            <a:picLocks noChangeAspect="1"/>
          </p:cNvPicPr>
          <p:nvPr/>
        </p:nvPicPr>
        <p:blipFill>
          <a:blip r:embed="rId3"/>
          <a:srcRect l="27203" t="45238" r="26905" b="36508"/>
          <a:stretch/>
        </p:blipFill>
        <p:spPr>
          <a:xfrm>
            <a:off x="0" y="5632676"/>
            <a:ext cx="4920180" cy="110081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877484" y="3135902"/>
            <a:ext cx="8596668" cy="2229393"/>
          </a:xfrm>
        </p:spPr>
        <p:txBody>
          <a:bodyPr>
            <a:normAutofit/>
          </a:bodyPr>
          <a:lstStyle/>
          <a:p>
            <a:pPr algn="ctr"/>
            <a:r>
              <a:rPr lang="bg-BG" sz="4400" dirty="0"/>
              <a:t>БЛАГОДАРЯ ЗА ВНИМАНИЕТО!</a:t>
            </a:r>
          </a:p>
        </p:txBody>
      </p:sp>
      <p:pic>
        <p:nvPicPr>
          <p:cNvPr id="3" name="Picture 2"/>
          <p:cNvPicPr>
            <a:picLocks noChangeAspect="1"/>
          </p:cNvPicPr>
          <p:nvPr/>
        </p:nvPicPr>
        <p:blipFill>
          <a:blip r:embed="rId3"/>
          <a:srcRect l="27203" t="45238" r="26905" b="36508"/>
          <a:stretch/>
        </p:blipFill>
        <p:spPr>
          <a:xfrm>
            <a:off x="0" y="5632676"/>
            <a:ext cx="4920180" cy="11008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4" y="609600"/>
            <a:ext cx="11000316" cy="1320800"/>
          </a:xfrm>
        </p:spPr>
        <p:txBody>
          <a:bodyPr>
            <a:noAutofit/>
          </a:bodyPr>
          <a:lstStyle/>
          <a:p>
            <a:pPr algn="just"/>
            <a:r>
              <a:rPr lang="ru-RU" sz="3000" dirty="0">
                <a:latin typeface="+mn-lt"/>
              </a:rPr>
              <a:t>Целта на настоящото събитие е да се обърне внимание превантивно за опазването и  подобряване на природозащитното състояние на природно местообитание 4060 от </a:t>
            </a:r>
            <a:r>
              <a:rPr lang="ru-RU" sz="3000" dirty="0" err="1">
                <a:latin typeface="+mn-lt"/>
              </a:rPr>
              <a:t>пожари</a:t>
            </a:r>
            <a:r>
              <a:rPr lang="ru-RU" sz="3000" dirty="0">
                <a:latin typeface="+mn-lt"/>
              </a:rPr>
              <a:t>, с акцент </a:t>
            </a:r>
            <a:r>
              <a:rPr lang="ru-RU" sz="3000" dirty="0" err="1">
                <a:latin typeface="+mn-lt"/>
              </a:rPr>
              <a:t>върху</a:t>
            </a:r>
            <a:r>
              <a:rPr lang="ru-RU" sz="3000" dirty="0">
                <a:latin typeface="+mn-lt"/>
              </a:rPr>
              <a:t> </a:t>
            </a:r>
            <a:r>
              <a:rPr lang="ru-RU" sz="3000" dirty="0" err="1">
                <a:latin typeface="+mn-lt"/>
              </a:rPr>
              <a:t>правилата</a:t>
            </a:r>
            <a:r>
              <a:rPr lang="ru-RU" sz="3000" dirty="0">
                <a:latin typeface="+mn-lt"/>
              </a:rPr>
              <a:t> за </a:t>
            </a:r>
            <a:r>
              <a:rPr lang="ru-RU" sz="3000" dirty="0" err="1">
                <a:latin typeface="+mn-lt"/>
              </a:rPr>
              <a:t>пожарна</a:t>
            </a:r>
            <a:r>
              <a:rPr lang="ru-RU" sz="3000" dirty="0">
                <a:latin typeface="+mn-lt"/>
              </a:rPr>
              <a:t> </a:t>
            </a:r>
            <a:r>
              <a:rPr lang="ru-RU" sz="3000" dirty="0" err="1">
                <a:latin typeface="+mn-lt"/>
              </a:rPr>
              <a:t>безопасност</a:t>
            </a:r>
            <a:r>
              <a:rPr lang="ru-RU" sz="3000" dirty="0">
                <a:latin typeface="+mn-lt"/>
              </a:rPr>
              <a:t>, </a:t>
            </a:r>
            <a:r>
              <a:rPr lang="ru-RU" sz="3000" dirty="0" err="1">
                <a:latin typeface="+mn-lt"/>
              </a:rPr>
              <a:t>изискванията</a:t>
            </a:r>
            <a:r>
              <a:rPr lang="ru-RU" sz="3000" dirty="0">
                <a:latin typeface="+mn-lt"/>
              </a:rPr>
              <a:t> и </a:t>
            </a:r>
            <a:r>
              <a:rPr lang="ru-RU" sz="3000" dirty="0" err="1">
                <a:latin typeface="+mn-lt"/>
              </a:rPr>
              <a:t>разпоредбите</a:t>
            </a:r>
            <a:r>
              <a:rPr lang="ru-RU" sz="3000" dirty="0">
                <a:latin typeface="+mn-lt"/>
              </a:rPr>
              <a:t> на </a:t>
            </a:r>
            <a:r>
              <a:rPr lang="ru-RU" sz="3000" dirty="0" err="1">
                <a:latin typeface="+mn-lt"/>
              </a:rPr>
              <a:t>Наредба</a:t>
            </a:r>
            <a:r>
              <a:rPr lang="ru-RU" sz="3000" dirty="0">
                <a:latin typeface="+mn-lt"/>
              </a:rPr>
              <a:t> № 8 от 11.05.2012 г. за </a:t>
            </a:r>
            <a:r>
              <a:rPr lang="ru-RU" sz="3000" dirty="0" err="1">
                <a:latin typeface="+mn-lt"/>
              </a:rPr>
              <a:t>условията</a:t>
            </a:r>
            <a:r>
              <a:rPr lang="ru-RU" sz="3000" dirty="0">
                <a:latin typeface="+mn-lt"/>
              </a:rPr>
              <a:t> и </a:t>
            </a:r>
            <a:r>
              <a:rPr lang="ru-RU" sz="3000" dirty="0" err="1">
                <a:latin typeface="+mn-lt"/>
              </a:rPr>
              <a:t>реда</a:t>
            </a:r>
            <a:r>
              <a:rPr lang="ru-RU" sz="3000" dirty="0">
                <a:latin typeface="+mn-lt"/>
              </a:rPr>
              <a:t> за защита на </a:t>
            </a:r>
            <a:r>
              <a:rPr lang="ru-RU" sz="3000" dirty="0" err="1">
                <a:latin typeface="+mn-lt"/>
              </a:rPr>
              <a:t>горските</a:t>
            </a:r>
            <a:r>
              <a:rPr lang="ru-RU" sz="3000" dirty="0">
                <a:latin typeface="+mn-lt"/>
              </a:rPr>
              <a:t> </a:t>
            </a:r>
            <a:r>
              <a:rPr lang="ru-RU" sz="3000" dirty="0" err="1">
                <a:latin typeface="+mn-lt"/>
              </a:rPr>
              <a:t>територии</a:t>
            </a:r>
            <a:r>
              <a:rPr lang="ru-RU" sz="3000" dirty="0">
                <a:latin typeface="+mn-lt"/>
              </a:rPr>
              <a:t> от </a:t>
            </a:r>
            <a:r>
              <a:rPr lang="ru-RU" sz="3000" dirty="0" err="1">
                <a:latin typeface="+mn-lt"/>
              </a:rPr>
              <a:t>пожари</a:t>
            </a:r>
            <a:r>
              <a:rPr lang="ru-RU" sz="3000" dirty="0">
                <a:latin typeface="+mn-lt"/>
              </a:rPr>
              <a:t>. </a:t>
            </a:r>
            <a:endParaRPr lang="bg-BG" sz="3000" dirty="0">
              <a:latin typeface="+mn-lt"/>
            </a:endParaRPr>
          </a:p>
        </p:txBody>
      </p:sp>
      <p:pic>
        <p:nvPicPr>
          <p:cNvPr id="3" name="Picture 2"/>
          <p:cNvPicPr>
            <a:picLocks noChangeAspect="1"/>
          </p:cNvPicPr>
          <p:nvPr/>
        </p:nvPicPr>
        <p:blipFill>
          <a:blip r:embed="rId3"/>
          <a:srcRect l="27203" t="45238" r="26905" b="36508"/>
          <a:stretch/>
        </p:blipFill>
        <p:spPr>
          <a:xfrm>
            <a:off x="95250" y="5632676"/>
            <a:ext cx="4920180" cy="110081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3" y="609600"/>
            <a:ext cx="10495491" cy="1320800"/>
          </a:xfrm>
        </p:spPr>
        <p:txBody>
          <a:bodyPr>
            <a:normAutofit fontScale="90000"/>
          </a:bodyPr>
          <a:lstStyle/>
          <a:p>
            <a:pPr algn="just"/>
            <a:r>
              <a:rPr lang="bg-BG" dirty="0"/>
              <a:t>Опазването на този тип природно местообитание е насочено главно към защитата му от пожари. Практиката през годините показва, че борбата с горските пожари е много трудна на места дори и невъзможна поради характера на терените и това, че са трудно достъпни. С напредването на технологиите и проявената гражданска инициатива през последните години все по успешно се води борба с потушаването на пожарите и недопускането на такива.</a:t>
            </a:r>
          </a:p>
        </p:txBody>
      </p:sp>
      <p:pic>
        <p:nvPicPr>
          <p:cNvPr id="3" name="Picture 2"/>
          <p:cNvPicPr>
            <a:picLocks noChangeAspect="1"/>
          </p:cNvPicPr>
          <p:nvPr/>
        </p:nvPicPr>
        <p:blipFill>
          <a:blip r:embed="rId3"/>
          <a:srcRect l="27203" t="45238" r="26905" b="36508"/>
          <a:stretch/>
        </p:blipFill>
        <p:spPr>
          <a:xfrm>
            <a:off x="0" y="5632676"/>
            <a:ext cx="4920180" cy="110081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06027" y="275208"/>
            <a:ext cx="10884023" cy="2352582"/>
          </a:xfrm>
        </p:spPr>
        <p:txBody>
          <a:bodyPr>
            <a:normAutofit fontScale="90000"/>
          </a:bodyPr>
          <a:lstStyle/>
          <a:p>
            <a:pPr algn="just"/>
            <a:r>
              <a:rPr lang="bg-BG" dirty="0"/>
              <a:t>Природно местообитание 4060 </a:t>
            </a:r>
            <a:r>
              <a:rPr lang="ru-RU" dirty="0" err="1"/>
              <a:t>Алпийски</a:t>
            </a:r>
            <a:r>
              <a:rPr lang="ru-RU" dirty="0"/>
              <a:t> и </a:t>
            </a:r>
            <a:r>
              <a:rPr lang="ru-RU" dirty="0" err="1"/>
              <a:t>бореални</a:t>
            </a:r>
            <a:r>
              <a:rPr lang="ru-RU" dirty="0"/>
              <a:t> </a:t>
            </a:r>
            <a:r>
              <a:rPr lang="ru-RU" dirty="0" err="1"/>
              <a:t>ерикоидни</a:t>
            </a:r>
            <a:r>
              <a:rPr lang="ru-RU" dirty="0"/>
              <a:t> </a:t>
            </a:r>
            <a:r>
              <a:rPr lang="ru-RU" dirty="0" err="1"/>
              <a:t>съобщества</a:t>
            </a:r>
            <a:r>
              <a:rPr lang="ru-RU" dirty="0"/>
              <a:t> </a:t>
            </a:r>
            <a:r>
              <a:rPr lang="bg-BG"/>
              <a:t>се </a:t>
            </a:r>
            <a:r>
              <a:rPr lang="bg-BG" dirty="0"/>
              <a:t>среща по високите части на Пирин и централна Стара планина. Заетите терени са труднодостъпни и борбата с пожарите е почти невъзможна със стандартните методи и машини. </a:t>
            </a:r>
            <a:br>
              <a:rPr lang="bg-BG" dirty="0"/>
            </a:br>
            <a:br>
              <a:rPr lang="bg-BG" dirty="0"/>
            </a:br>
            <a:r>
              <a:rPr lang="bg-BG" dirty="0"/>
              <a:t>Опасността от предизвикване на пожари е главно през летните месеци, когато има голямо присъствие на хора, свързано с туризъм, паша на домашни животни и бране на боровинки.</a:t>
            </a:r>
          </a:p>
        </p:txBody>
      </p:sp>
      <p:pic>
        <p:nvPicPr>
          <p:cNvPr id="3" name="Picture 2"/>
          <p:cNvPicPr>
            <a:picLocks noChangeAspect="1"/>
          </p:cNvPicPr>
          <p:nvPr/>
        </p:nvPicPr>
        <p:blipFill>
          <a:blip r:embed="rId3"/>
          <a:srcRect l="27203" t="45238" r="26905" b="36508"/>
          <a:stretch/>
        </p:blipFill>
        <p:spPr>
          <a:xfrm>
            <a:off x="0" y="5632676"/>
            <a:ext cx="4920180" cy="11008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759258" y="221942"/>
            <a:ext cx="8673484" cy="2352582"/>
          </a:xfrm>
        </p:spPr>
        <p:txBody>
          <a:bodyPr>
            <a:normAutofit/>
          </a:bodyPr>
          <a:lstStyle/>
          <a:p>
            <a:pPr algn="ctr"/>
            <a:br>
              <a:rPr lang="ru-RU" sz="2800" dirty="0"/>
            </a:br>
            <a:r>
              <a:rPr lang="ru-RU" sz="2800" dirty="0"/>
              <a:t>Интерактивна карта на </a:t>
            </a:r>
            <a:r>
              <a:rPr lang="ru-RU" sz="2800" dirty="0" err="1"/>
              <a:t>защитена</a:t>
            </a:r>
            <a:r>
              <a:rPr lang="ru-RU" sz="2800" dirty="0"/>
              <a:t> зона </a:t>
            </a:r>
            <a:r>
              <a:rPr lang="en-US" sz="2800" dirty="0"/>
              <a:t>BG0000496</a:t>
            </a:r>
            <a:r>
              <a:rPr lang="bg-BG" sz="2800" dirty="0"/>
              <a:t> Рилски манастир</a:t>
            </a:r>
            <a:br>
              <a:rPr lang="bg-BG" sz="2800" dirty="0"/>
            </a:br>
            <a:br>
              <a:rPr lang="ru-RU" sz="2800" dirty="0"/>
            </a:br>
            <a:endParaRPr lang="bg-BG" sz="2800" dirty="0"/>
          </a:p>
        </p:txBody>
      </p:sp>
      <p:pic>
        <p:nvPicPr>
          <p:cNvPr id="3" name="Picture 2"/>
          <p:cNvPicPr>
            <a:picLocks noChangeAspect="1"/>
          </p:cNvPicPr>
          <p:nvPr/>
        </p:nvPicPr>
        <p:blipFill>
          <a:blip r:embed="rId3"/>
          <a:srcRect l="27203" t="45238" r="26905" b="36508"/>
          <a:stretch/>
        </p:blipFill>
        <p:spPr>
          <a:xfrm>
            <a:off x="0" y="5632676"/>
            <a:ext cx="4920180" cy="1100819"/>
          </a:xfrm>
          <a:prstGeom prst="rect">
            <a:avLst/>
          </a:prstGeom>
        </p:spPr>
      </p:pic>
      <p:pic>
        <p:nvPicPr>
          <p:cNvPr id="4" name="Картина 3">
            <a:extLst>
              <a:ext uri="{FF2B5EF4-FFF2-40B4-BE49-F238E27FC236}">
                <a16:creationId xmlns:a16="http://schemas.microsoft.com/office/drawing/2014/main" id="{800A0647-6C1C-CB38-4DC0-7E0B25EED5C6}"/>
              </a:ext>
            </a:extLst>
          </p:cNvPr>
          <p:cNvPicPr>
            <a:picLocks noChangeAspect="1"/>
          </p:cNvPicPr>
          <p:nvPr/>
        </p:nvPicPr>
        <p:blipFill>
          <a:blip r:embed="rId4"/>
          <a:stretch>
            <a:fillRect/>
          </a:stretch>
        </p:blipFill>
        <p:spPr>
          <a:xfrm>
            <a:off x="3488925" y="1799837"/>
            <a:ext cx="5916987" cy="3726301"/>
          </a:xfrm>
          <a:prstGeom prst="rect">
            <a:avLst/>
          </a:prstGeom>
        </p:spPr>
      </p:pic>
    </p:spTree>
    <p:extLst>
      <p:ext uri="{BB962C8B-B14F-4D97-AF65-F5344CB8AC3E}">
        <p14:creationId xmlns:p14="http://schemas.microsoft.com/office/powerpoint/2010/main" val="115634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3" y="609600"/>
            <a:ext cx="10285941" cy="1320800"/>
          </a:xfrm>
        </p:spPr>
        <p:txBody>
          <a:bodyPr>
            <a:normAutofit fontScale="90000"/>
          </a:bodyPr>
          <a:lstStyle/>
          <a:p>
            <a:pPr algn="just"/>
            <a:r>
              <a:rPr lang="bg-BG" dirty="0"/>
              <a:t>За недопускане на пожари се вземат превантивни мерки от страна на служителите в парковете и контролните органи. Въпреки усилията възникват пожари и се води борба с огъня. За правилното приложение на мерките и технологиите има издадена </a:t>
            </a:r>
            <a:r>
              <a:rPr lang="ru-RU" dirty="0"/>
              <a:t>Наредба № 8 от 11.05.2012 г., в която са  представени правилата за пожарна безопасност с акцент върху изискванията и разпоредбите за условията и реда за защита на горските територии от пожари.</a:t>
            </a:r>
            <a:endParaRPr lang="bg-BG" dirty="0"/>
          </a:p>
        </p:txBody>
      </p:sp>
      <p:pic>
        <p:nvPicPr>
          <p:cNvPr id="3" name="Picture 2"/>
          <p:cNvPicPr>
            <a:picLocks noChangeAspect="1"/>
          </p:cNvPicPr>
          <p:nvPr/>
        </p:nvPicPr>
        <p:blipFill>
          <a:blip r:embed="rId3"/>
          <a:srcRect l="27203" t="45238" r="26905" b="36508"/>
          <a:stretch/>
        </p:blipFill>
        <p:spPr>
          <a:xfrm>
            <a:off x="0" y="5632676"/>
            <a:ext cx="4920180" cy="110081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3" y="357051"/>
            <a:ext cx="10400241" cy="1573349"/>
          </a:xfrm>
        </p:spPr>
        <p:txBody>
          <a:bodyPr>
            <a:normAutofit fontScale="90000"/>
          </a:bodyPr>
          <a:lstStyle/>
          <a:p>
            <a:r>
              <a:rPr lang="ru-RU" sz="2700" dirty="0"/>
              <a:t>	</a:t>
            </a:r>
            <a:br>
              <a:rPr lang="ru-RU" sz="2700" dirty="0"/>
            </a:br>
            <a:r>
              <a:rPr lang="ru-RU" sz="2700" dirty="0"/>
              <a:t>Разпоредбите на тази наредба:</a:t>
            </a:r>
            <a:br>
              <a:rPr lang="ru-RU" sz="2700" dirty="0"/>
            </a:br>
            <a:r>
              <a:rPr lang="ru-RU" sz="2700" dirty="0"/>
              <a:t>1. се прилагат за всички гори и недвижими имоти, намиращи се в горските територии или граничещи с тях, независимо от тяхната собственост, териториално и функционално предназначение, както и за постоянните или временните обекти, намиращи се в или в близост до тях;</a:t>
            </a:r>
            <a:br>
              <a:rPr lang="ru-RU" sz="2700" dirty="0"/>
            </a:br>
            <a:r>
              <a:rPr lang="ru-RU" sz="2700" dirty="0"/>
              <a:t>2. са задължителни за всички собственици или ползватели на горски територии, както и за лицата, преминаващи и/или осъществяващи дейности в или в близост до тях.</a:t>
            </a:r>
            <a:br>
              <a:rPr lang="ru-RU" sz="2700" dirty="0"/>
            </a:br>
            <a:r>
              <a:rPr lang="ru-RU" sz="2700" dirty="0"/>
              <a:t>Защитата на горските територии от пожари е комплекс от мерки и мероприятия за пожарна безопасност и включва действия, мерки и изисквания за предотвратяване, откриване, ограничаване и ликвидиране на пожари в горските територии.</a:t>
            </a:r>
            <a:br>
              <a:rPr lang="ru-RU" dirty="0"/>
            </a:br>
            <a:endParaRPr lang="bg-BG" dirty="0"/>
          </a:p>
        </p:txBody>
      </p:sp>
      <p:pic>
        <p:nvPicPr>
          <p:cNvPr id="3" name="Picture 2"/>
          <p:cNvPicPr>
            <a:picLocks noChangeAspect="1"/>
          </p:cNvPicPr>
          <p:nvPr/>
        </p:nvPicPr>
        <p:blipFill>
          <a:blip r:embed="rId3"/>
          <a:srcRect l="27203" t="45238" r="26905" b="36508"/>
          <a:stretch/>
        </p:blipFill>
        <p:spPr>
          <a:xfrm>
            <a:off x="0" y="5632676"/>
            <a:ext cx="4920180" cy="110081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4" y="609600"/>
            <a:ext cx="10676466" cy="1320800"/>
          </a:xfrm>
        </p:spPr>
        <p:txBody>
          <a:bodyPr>
            <a:normAutofit fontScale="90000"/>
          </a:bodyPr>
          <a:lstStyle/>
          <a:p>
            <a:pPr algn="just"/>
            <a:r>
              <a:rPr lang="bg-BG" sz="2700" dirty="0"/>
              <a:t>Винаги при гасене на пожарите съществена роля играят доброволците и техниката, с която разполагат. Въпреки тяхната добронамереност трябва да се съобразяват с </a:t>
            </a:r>
            <a:r>
              <a:rPr lang="ru-RU" sz="2700" dirty="0"/>
              <a:t> Организацията за гасене на пожар в горските територии, която </a:t>
            </a:r>
            <a:r>
              <a:rPr lang="ru-RU" sz="2700" dirty="0" err="1"/>
              <a:t>включва</a:t>
            </a:r>
            <a:r>
              <a:rPr lang="ru-RU" sz="2700" dirty="0"/>
              <a:t>:</a:t>
            </a:r>
            <a:br>
              <a:rPr lang="ru-RU" sz="2700" dirty="0"/>
            </a:br>
            <a:br>
              <a:rPr lang="ru-RU" sz="2700" dirty="0"/>
            </a:br>
            <a:br>
              <a:rPr lang="ru-RU" sz="2700" dirty="0"/>
            </a:br>
            <a:r>
              <a:rPr lang="ru-RU" sz="2700" dirty="0"/>
              <a:t>1. </a:t>
            </a:r>
            <a:r>
              <a:rPr lang="ru-RU" sz="2700" dirty="0" err="1"/>
              <a:t>Предварителна</a:t>
            </a:r>
            <a:r>
              <a:rPr lang="ru-RU" sz="2700" dirty="0"/>
              <a:t> подготовка за успешно гасене;</a:t>
            </a:r>
            <a:br>
              <a:rPr lang="ru-RU" sz="2700" dirty="0"/>
            </a:br>
            <a:endParaRPr lang="bg-BG" dirty="0"/>
          </a:p>
        </p:txBody>
      </p:sp>
      <p:pic>
        <p:nvPicPr>
          <p:cNvPr id="3" name="Picture 2"/>
          <p:cNvPicPr>
            <a:picLocks noChangeAspect="1"/>
          </p:cNvPicPr>
          <p:nvPr/>
        </p:nvPicPr>
        <p:blipFill>
          <a:blip r:embed="rId3"/>
          <a:srcRect l="27203" t="45238" r="26905" b="36508"/>
          <a:stretch/>
        </p:blipFill>
        <p:spPr>
          <a:xfrm>
            <a:off x="0" y="6176054"/>
            <a:ext cx="3048000" cy="681946"/>
          </a:xfrm>
          <a:prstGeom prst="rect">
            <a:avLst/>
          </a:prstGeom>
        </p:spPr>
      </p:pic>
      <p:pic>
        <p:nvPicPr>
          <p:cNvPr id="5" name="Картина 4">
            <a:extLst>
              <a:ext uri="{FF2B5EF4-FFF2-40B4-BE49-F238E27FC236}">
                <a16:creationId xmlns:a16="http://schemas.microsoft.com/office/drawing/2014/main" id="{655358D8-654E-BA4B-5C2E-55D626E83879}"/>
              </a:ext>
            </a:extLst>
          </p:cNvPr>
          <p:cNvPicPr>
            <a:picLocks noChangeAspect="1"/>
          </p:cNvPicPr>
          <p:nvPr/>
        </p:nvPicPr>
        <p:blipFill>
          <a:blip r:embed="rId4"/>
          <a:stretch>
            <a:fillRect/>
          </a:stretch>
        </p:blipFill>
        <p:spPr>
          <a:xfrm>
            <a:off x="4074850" y="3740556"/>
            <a:ext cx="3831700" cy="2025327"/>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3" y="609600"/>
            <a:ext cx="10979047" cy="4175464"/>
          </a:xfrm>
        </p:spPr>
        <p:txBody>
          <a:bodyPr>
            <a:noAutofit/>
          </a:bodyPr>
          <a:lstStyle/>
          <a:p>
            <a:pPr algn="just"/>
            <a:r>
              <a:rPr lang="ru-RU" sz="2800" dirty="0"/>
              <a:t>2. Действия и мероприятия при </a:t>
            </a:r>
            <a:r>
              <a:rPr lang="ru-RU" sz="2800" dirty="0" err="1"/>
              <a:t>гасенето</a:t>
            </a:r>
            <a:r>
              <a:rPr lang="ru-RU" sz="2800" dirty="0"/>
              <a:t> на пожар в </a:t>
            </a:r>
            <a:r>
              <a:rPr lang="ru-RU" sz="2800" dirty="0" err="1"/>
              <a:t>горските</a:t>
            </a:r>
            <a:r>
              <a:rPr lang="ru-RU" sz="2800" dirty="0"/>
              <a:t> </a:t>
            </a:r>
            <a:r>
              <a:rPr lang="ru-RU" sz="2800" dirty="0" err="1"/>
              <a:t>територии</a:t>
            </a:r>
            <a:r>
              <a:rPr lang="ru-RU" sz="2800" dirty="0"/>
              <a:t>. </a:t>
            </a:r>
            <a:br>
              <a:rPr lang="ru-RU" sz="2800" dirty="0"/>
            </a:br>
            <a:r>
              <a:rPr lang="ru-RU" sz="2800" dirty="0" err="1"/>
              <a:t>Мероприятията</a:t>
            </a:r>
            <a:r>
              <a:rPr lang="ru-RU" sz="2800" dirty="0"/>
              <a:t> за </a:t>
            </a:r>
            <a:r>
              <a:rPr lang="ru-RU" sz="2800" dirty="0" err="1"/>
              <a:t>гасене</a:t>
            </a:r>
            <a:r>
              <a:rPr lang="ru-RU" sz="2800" dirty="0"/>
              <a:t> на пожар в </a:t>
            </a:r>
            <a:r>
              <a:rPr lang="ru-RU" sz="2800" dirty="0" err="1"/>
              <a:t>горските</a:t>
            </a:r>
            <a:r>
              <a:rPr lang="ru-RU" sz="2800" dirty="0"/>
              <a:t> </a:t>
            </a:r>
            <a:r>
              <a:rPr lang="ru-RU" sz="2800" dirty="0" err="1"/>
              <a:t>територии</a:t>
            </a:r>
            <a:r>
              <a:rPr lang="ru-RU" sz="2800" dirty="0"/>
              <a:t> и </a:t>
            </a:r>
            <a:r>
              <a:rPr lang="ru-RU" sz="2800" dirty="0" err="1"/>
              <a:t>редът</a:t>
            </a:r>
            <a:r>
              <a:rPr lang="ru-RU" sz="2800" dirty="0"/>
              <a:t> за </a:t>
            </a:r>
            <a:r>
              <a:rPr lang="ru-RU" sz="2800" dirty="0" err="1"/>
              <a:t>организирането</a:t>
            </a:r>
            <a:r>
              <a:rPr lang="ru-RU" sz="2800" dirty="0"/>
              <a:t> им се </a:t>
            </a:r>
            <a:r>
              <a:rPr lang="ru-RU" sz="2800" dirty="0" err="1"/>
              <a:t>отразяват</a:t>
            </a:r>
            <a:r>
              <a:rPr lang="ru-RU" sz="2800" dirty="0"/>
              <a:t> в плана за действия при </a:t>
            </a:r>
            <a:r>
              <a:rPr lang="ru-RU" sz="2800" dirty="0" err="1"/>
              <a:t>гасене</a:t>
            </a:r>
            <a:r>
              <a:rPr lang="ru-RU" sz="2800" dirty="0"/>
              <a:t> на </a:t>
            </a:r>
            <a:r>
              <a:rPr lang="ru-RU" sz="2800" dirty="0" err="1"/>
              <a:t>пожари</a:t>
            </a:r>
            <a:r>
              <a:rPr lang="ru-RU" sz="2800" dirty="0"/>
              <a:t> в </a:t>
            </a:r>
            <a:r>
              <a:rPr lang="ru-RU" sz="2800" dirty="0" err="1"/>
              <a:t>горските</a:t>
            </a:r>
            <a:r>
              <a:rPr lang="ru-RU" sz="2800" dirty="0"/>
              <a:t> </a:t>
            </a:r>
            <a:r>
              <a:rPr lang="ru-RU" sz="2800" dirty="0" err="1"/>
              <a:t>територии</a:t>
            </a:r>
            <a:r>
              <a:rPr lang="ru-RU" sz="2800" dirty="0"/>
              <a:t>. В него се </a:t>
            </a:r>
            <a:r>
              <a:rPr lang="ru-RU" sz="2800" dirty="0" err="1"/>
              <a:t>включват</a:t>
            </a:r>
            <a:r>
              <a:rPr lang="ru-RU" sz="2800" dirty="0"/>
              <a:t> </a:t>
            </a:r>
            <a:r>
              <a:rPr lang="ru-RU" sz="2800" dirty="0" err="1"/>
              <a:t>задълженията</a:t>
            </a:r>
            <a:r>
              <a:rPr lang="ru-RU" sz="2800" dirty="0"/>
              <a:t> на </a:t>
            </a:r>
            <a:r>
              <a:rPr lang="ru-RU" sz="2800" dirty="0" err="1"/>
              <a:t>отделните</a:t>
            </a:r>
            <a:r>
              <a:rPr lang="ru-RU" sz="2800" dirty="0"/>
              <a:t> </a:t>
            </a:r>
            <a:r>
              <a:rPr lang="ru-RU" sz="2800" dirty="0" err="1"/>
              <a:t>органи</a:t>
            </a:r>
            <a:r>
              <a:rPr lang="ru-RU" sz="2800" dirty="0"/>
              <a:t> и лица, </a:t>
            </a:r>
            <a:r>
              <a:rPr lang="ru-RU" sz="2800" dirty="0" err="1"/>
              <a:t>които</a:t>
            </a:r>
            <a:r>
              <a:rPr lang="ru-RU" sz="2800" dirty="0"/>
              <a:t> </a:t>
            </a:r>
            <a:r>
              <a:rPr lang="ru-RU" sz="2800" dirty="0" err="1"/>
              <a:t>участват</a:t>
            </a:r>
            <a:r>
              <a:rPr lang="ru-RU" sz="2800" dirty="0"/>
              <a:t> в </a:t>
            </a:r>
            <a:r>
              <a:rPr lang="ru-RU" sz="2800" dirty="0" err="1"/>
              <a:t>гасенето</a:t>
            </a:r>
            <a:r>
              <a:rPr lang="ru-RU" sz="2800" dirty="0"/>
              <a:t> им, </a:t>
            </a:r>
            <a:r>
              <a:rPr lang="ru-RU" sz="2800" dirty="0" err="1"/>
              <a:t>силите</a:t>
            </a:r>
            <a:r>
              <a:rPr lang="ru-RU" sz="2800" dirty="0"/>
              <a:t> и </a:t>
            </a:r>
            <a:r>
              <a:rPr lang="ru-RU" sz="2800" dirty="0" err="1"/>
              <a:t>средствата</a:t>
            </a:r>
            <a:r>
              <a:rPr lang="ru-RU" sz="2800" dirty="0"/>
              <a:t>, </a:t>
            </a:r>
            <a:r>
              <a:rPr lang="ru-RU" sz="2800" dirty="0" err="1"/>
              <a:t>редът</a:t>
            </a:r>
            <a:r>
              <a:rPr lang="ru-RU" sz="2800" dirty="0"/>
              <a:t> и </a:t>
            </a:r>
            <a:r>
              <a:rPr lang="ru-RU" sz="2800" dirty="0" err="1"/>
              <a:t>начинът</a:t>
            </a:r>
            <a:r>
              <a:rPr lang="ru-RU" sz="2800" dirty="0"/>
              <a:t> за </a:t>
            </a:r>
            <a:r>
              <a:rPr lang="ru-RU" sz="2800" dirty="0" err="1"/>
              <a:t>тяхното</a:t>
            </a:r>
            <a:r>
              <a:rPr lang="ru-RU" sz="2800" dirty="0"/>
              <a:t> своевременно </a:t>
            </a:r>
            <a:r>
              <a:rPr lang="ru-RU" sz="2800" dirty="0" err="1"/>
              <a:t>откриване</a:t>
            </a:r>
            <a:r>
              <a:rPr lang="ru-RU" sz="2800" dirty="0"/>
              <a:t> и </a:t>
            </a:r>
            <a:r>
              <a:rPr lang="ru-RU" sz="2800" dirty="0" err="1"/>
              <a:t>оповестяване</a:t>
            </a:r>
            <a:r>
              <a:rPr lang="ru-RU" sz="2800" dirty="0"/>
              <a:t>, </a:t>
            </a:r>
            <a:r>
              <a:rPr lang="ru-RU" sz="2800" dirty="0" err="1"/>
              <a:t>организацията</a:t>
            </a:r>
            <a:r>
              <a:rPr lang="ru-RU" sz="2800" dirty="0"/>
              <a:t> по </a:t>
            </a:r>
            <a:r>
              <a:rPr lang="ru-RU" sz="2800" dirty="0" err="1"/>
              <a:t>своевременното</a:t>
            </a:r>
            <a:r>
              <a:rPr lang="ru-RU" sz="2800" dirty="0"/>
              <a:t> </a:t>
            </a:r>
            <a:r>
              <a:rPr lang="ru-RU" sz="2800" dirty="0" err="1"/>
              <a:t>започване</a:t>
            </a:r>
            <a:r>
              <a:rPr lang="ru-RU" sz="2800" dirty="0"/>
              <a:t> на </a:t>
            </a:r>
            <a:r>
              <a:rPr lang="ru-RU" sz="2800" dirty="0" err="1"/>
              <a:t>гасенето</a:t>
            </a:r>
            <a:r>
              <a:rPr lang="ru-RU" sz="2800" dirty="0"/>
              <a:t> с </a:t>
            </a:r>
            <a:r>
              <a:rPr lang="ru-RU" sz="2800" dirty="0" err="1"/>
              <a:t>отговорници</a:t>
            </a:r>
            <a:r>
              <a:rPr lang="ru-RU" sz="2800" dirty="0"/>
              <a:t> и </a:t>
            </a:r>
            <a:r>
              <a:rPr lang="ru-RU" sz="2800" dirty="0" err="1"/>
              <a:t>срокове</a:t>
            </a:r>
            <a:r>
              <a:rPr lang="ru-RU" sz="2800" dirty="0"/>
              <a:t>, </a:t>
            </a:r>
            <a:r>
              <a:rPr lang="ru-RU" sz="2800" dirty="0" err="1"/>
              <a:t>ръководството</a:t>
            </a:r>
            <a:r>
              <a:rPr lang="ru-RU" sz="2800" dirty="0"/>
              <a:t> при </a:t>
            </a:r>
            <a:r>
              <a:rPr lang="ru-RU" sz="2800" dirty="0" err="1"/>
              <a:t>гасенето</a:t>
            </a:r>
            <a:r>
              <a:rPr lang="ru-RU" sz="2800" dirty="0"/>
              <a:t> на пожарите, </a:t>
            </a:r>
            <a:r>
              <a:rPr lang="ru-RU" sz="2800" dirty="0" err="1"/>
              <a:t>както</a:t>
            </a:r>
            <a:r>
              <a:rPr lang="ru-RU" sz="2800" dirty="0"/>
              <a:t> и </a:t>
            </a:r>
            <a:r>
              <a:rPr lang="ru-RU" sz="2800" dirty="0" err="1"/>
              <a:t>действията</a:t>
            </a:r>
            <a:r>
              <a:rPr lang="ru-RU" sz="2800" dirty="0"/>
              <a:t> по </a:t>
            </a:r>
            <a:r>
              <a:rPr lang="ru-RU" sz="2800" dirty="0" err="1"/>
              <a:t>обезопасяването</a:t>
            </a:r>
            <a:r>
              <a:rPr lang="ru-RU" sz="2800" dirty="0"/>
              <a:t> на </a:t>
            </a:r>
            <a:r>
              <a:rPr lang="ru-RU" sz="2800" dirty="0" err="1"/>
              <a:t>опожарените</a:t>
            </a:r>
            <a:r>
              <a:rPr lang="ru-RU" sz="2800" dirty="0"/>
              <a:t> </a:t>
            </a:r>
            <a:r>
              <a:rPr lang="ru-RU" sz="2800" dirty="0" err="1"/>
              <a:t>площи</a:t>
            </a:r>
            <a:r>
              <a:rPr lang="ru-RU" sz="2800" dirty="0"/>
              <a:t>.</a:t>
            </a:r>
            <a:br>
              <a:rPr lang="ru-RU" sz="2800" dirty="0"/>
            </a:br>
            <a:endParaRPr lang="bg-BG" sz="2800" dirty="0"/>
          </a:p>
        </p:txBody>
      </p:sp>
      <p:pic>
        <p:nvPicPr>
          <p:cNvPr id="3" name="Picture 2"/>
          <p:cNvPicPr>
            <a:picLocks noChangeAspect="1"/>
          </p:cNvPicPr>
          <p:nvPr/>
        </p:nvPicPr>
        <p:blipFill>
          <a:blip r:embed="rId3"/>
          <a:srcRect l="27203" t="45238" r="26905" b="36508"/>
          <a:stretch/>
        </p:blipFill>
        <p:spPr>
          <a:xfrm>
            <a:off x="0" y="6176054"/>
            <a:ext cx="3048000" cy="681946"/>
          </a:xfrm>
          <a:prstGeom prst="rect">
            <a:avLst/>
          </a:prstGeom>
        </p:spPr>
      </p:pic>
    </p:spTree>
    <p:extLst>
      <p:ext uri="{BB962C8B-B14F-4D97-AF65-F5344CB8AC3E}">
        <p14:creationId xmlns:p14="http://schemas.microsoft.com/office/powerpoint/2010/main" val="363071647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401</TotalTime>
  <Words>1373</Words>
  <Application>Microsoft Office PowerPoint</Application>
  <PresentationFormat>Широк екран</PresentationFormat>
  <Paragraphs>38</Paragraphs>
  <Slides>19</Slides>
  <Notes>19</Notes>
  <HiddenSlides>0</HiddenSlides>
  <MMClips>0</MMClips>
  <ScaleCrop>false</ScaleCrop>
  <HeadingPairs>
    <vt:vector size="6" baseType="variant">
      <vt:variant>
        <vt:lpstr>Използвани шрифтове</vt:lpstr>
      </vt:variant>
      <vt:variant>
        <vt:i4>4</vt:i4>
      </vt:variant>
      <vt:variant>
        <vt:lpstr>Тема</vt:lpstr>
      </vt:variant>
      <vt:variant>
        <vt:i4>1</vt:i4>
      </vt:variant>
      <vt:variant>
        <vt:lpstr>Заглавия на слайдовете</vt:lpstr>
      </vt:variant>
      <vt:variant>
        <vt:i4>19</vt:i4>
      </vt:variant>
    </vt:vector>
  </HeadingPairs>
  <TitlesOfParts>
    <vt:vector size="24" baseType="lpstr">
      <vt:lpstr>Arial</vt:lpstr>
      <vt:lpstr>Calibri</vt:lpstr>
      <vt:lpstr>Trebuchet MS</vt:lpstr>
      <vt:lpstr>Wingdings 3</vt:lpstr>
      <vt:lpstr>Facet</vt:lpstr>
      <vt:lpstr>  Повишаване на информираността и отговорното отношение на младежи относно доброволчеството и насърчаване създаването на доброволчески групи за предотвратяване и противодействие на пожари </vt:lpstr>
      <vt:lpstr>Целта на настоящото събитие е да се обърне внимание превантивно за опазването и  подобряване на природозащитното състояние на природно местообитание 4060 от пожари, с акцент върху правилата за пожарна безопасност, изискванията и разпоредбите на Наредба № 8 от 11.05.2012 г. за условията и реда за защита на горските територии от пожари. </vt:lpstr>
      <vt:lpstr>Опазването на този тип природно местообитание е насочено главно към защитата му от пожари. Практиката през годините показва, че борбата с горските пожари е много трудна на места дори и невъзможна поради характера на терените и това, че са трудно достъпни. С напредването на технологиите и проявената гражданска инициатива през последните години все по успешно се води борба с потушаването на пожарите и недопускането на такива.</vt:lpstr>
      <vt:lpstr>Природно местообитание 4060 Алпийски и бореални ерикоидни съобщества се среща по високите части на Пирин и централна Стара планина. Заетите терени са труднодостъпни и борбата с пожарите е почти невъзможна със стандартните методи и машини.   Опасността от предизвикване на пожари е главно през летните месеци, когато има голямо присъствие на хора, свързано с туризъм, паша на домашни животни и бране на боровинки.</vt:lpstr>
      <vt:lpstr> Интерактивна карта на защитена зона BG0000496 Рилски манастир  </vt:lpstr>
      <vt:lpstr>За недопускане на пожари се вземат превантивни мерки от страна на служителите в парковете и контролните органи. Въпреки усилията възникват пожари и се води борба с огъня. За правилното приложение на мерките и технологиите има издадена Наредба № 8 от 11.05.2012 г., в която са  представени правилата за пожарна безопасност с акцент върху изискванията и разпоредбите за условията и реда за защита на горските територии от пожари.</vt:lpstr>
      <vt:lpstr>  Разпоредбите на тази наредба: 1. се прилагат за всички гори и недвижими имоти, намиращи се в горските територии или граничещи с тях, независимо от тяхната собственост, териториално и функционално предназначение, както и за постоянните или временните обекти, намиращи се в или в близост до тях; 2. са задължителни за всички собственици или ползватели на горски територии, както и за лицата, преминаващи и/или осъществяващи дейности в или в близост до тях. Защитата на горските територии от пожари е комплекс от мерки и мероприятия за пожарна безопасност и включва действия, мерки и изисквания за предотвратяване, откриване, ограничаване и ликвидиране на пожари в горските територии. </vt:lpstr>
      <vt:lpstr>Винаги при гасене на пожарите съществена роля играят доброволците и техниката, с която разполагат. Въпреки тяхната добронамереност трябва да се съобразяват с  Организацията за гасене на пожар в горските територии, която включва:   1. Предварителна подготовка за успешно гасене; </vt:lpstr>
      <vt:lpstr>2. Действия и мероприятия при гасенето на пожар в горските територии.  Мероприятията за гасене на пожар в горските територии и редът за организирането им се отразяват в плана за действия при гасене на пожари в горските територии. В него се включват задълженията на отделните органи и лица, които участват в гасенето им, силите и средствата, редът и начинът за тяхното своевременно откриване и оповестяване, организацията по своевременното започване на гасенето с отговорници и срокове, ръководството при гасенето на пожарите, както и действията по обезопасяването на опожарените площи. </vt:lpstr>
      <vt:lpstr>Стратегия за развитие на доброволните формирования за защита при бедствия, пожари и други извънредни ситуации в Република България     С приетата през 2012 г. Стратегия са създадени предпоставки за изграждане на ефективни доброволни формирования на територията на страната.   Стратегията е актуализирана за периода 2021-2023 г.</vt:lpstr>
      <vt:lpstr>В Световен мащаб, както и у нас, е осъзната всеобхватната роля на доброволчеството в защитата при бедствия. Основен акцент се поставя върху обучението и подготовката им за реакция. Всички набелязани проблеми и мерки в разгледаните Стратегии си кореспондират и очертават необходимостта от активната роля на местните власти и гражданското общество за да бъде осигурена адекватна защита на населението при бедствия, пожари и извънредни ситуации.  Необходимо е да се осигури благоприятна среда за участие на гражданското общество, в дейности по осигуряването на собствената им безопасност. Усилията на институциите, имащи отношение към дейността на доброволците, следва да се насочат в две направления:  - включване на доброволци, доброволчески организации и неправителствени организации при разработването и прилагането на нормативни рамки, стандарти и планове за намаляване на риска от бедствия;  - акцентиране върху обучението им за превенция, реакция и действия по възстановяване. </vt:lpstr>
      <vt:lpstr> В регистъра на доброволните формирования за защита при пожари, бедствия и извънредни ситуации към 31.12.2020 г. са регистрирани 238 доброволни формирования от кметове на общини с 3 181 доброволци, т.е. осигурено е покритието на около 90 % от общините в страната.  Съществува и „Национална асоциация на доброволците в Република България” Сдружението е учредено на през 2014 г. с цел подпомагане процеса по създаване,поддържане и развитие на активна и ефективна мрежа от доброволци.</vt:lpstr>
      <vt:lpstr>КАК ДА СТАНА ДОБРОВОЛЕЦ?  Ако желаете доброволно да участвате в дейности, свързани със защита на населението при бедствия, пожари и извънредни ситуации, то може да станете доброволец.   НАРЕДБАТА ЗА РЕДА ЗА СЪЗДАВАНЕ И ОРГАНИЗИРАНЕ НА ДЕЙНОСТТА НА ДОБРОВОЛНИТЕ ФОРМИРОВАНИЯ ЗА ПРЕДОТВРАТЯВАНЕ ИЛИ ОВЛАДЯВАНЕ НА БЕДСТВИЯ, ПОЖАРИ И ИЗВЪНРЕДНИ СИТУАЦИИ И ОТСТРАНЯВАНЕ НА ПОСЛЕДИЦИТЕ ОТ ТЯХ   определя реда за създаване на доброволни формирования на територията на населените места и общините.    </vt:lpstr>
      <vt:lpstr>Набирането на доброволци се осъществява от кмета на съответната община, след взето решение на общинския съвет, който определя числеността на доброволното формирование. След това стартира процедурата по набирането на кандидатите за доброволци, като за целта се прави обявление в средствата за масова информация и/или на информационните табла в общината. Попълва се набор от документи.  Одобрените кандидати преминават и специализирано обучение.</vt:lpstr>
      <vt:lpstr>Кметовете на общини, райони, кметства и кметски наместници: 1. връчват срещу подпис на всеки член на доброволно формирование известие за неговото участие; 2. оповестяват местното население за възникнал пожар в техните землища; 3. организират транспортирането на доброволните формирования до мястото на пожара; 4. предоставят помещение и налични средства за връзка на ръководителя на пожарогасителните действия; 5. осигуряват храна, питейна вода и медицинско обслужване на участниците в гасенето; 6. ежегодно организират провеждане на инструктаж на доброволните формирования.  Органите на ПБЗН оказват съдействие за провеждане на инструктажи на специализираните групи за гасене и доброволните формирования за действия при гасене на горски пожар.  За повече информация може да се обърнете към общинската администрация по местоживеене.</vt:lpstr>
      <vt:lpstr>Въпреки желанието си да помогнем и да се справим възможно най–бързо, трябва да внимаваме за собственото си здраве и недопускането на инциденти. Почти всяка година има загинали служители на горските структури, това само трябва да ни кара да бъдем много внимателни и отговорни при участието в гасене на пожари. Стриктно да спазваме разпорежданията на държавните органи, да пазим себе си и хората около нас. </vt:lpstr>
      <vt:lpstr>Формирането на противопожарна култура трябва да започне от ранна детска възраст, за което от голямо значение е личният пример на по-възрастните.  Бъдете отговорни към околната среда и живота на хората и не допускайте запалването на пожари!  </vt:lpstr>
      <vt:lpstr> Проект BG16M1OP002-3.021-0004-C01 Подобряване на природозащитното състояние на природно местообитание 4060 по параметри "Площ", "Структура и функция" и "Бъдещи перспективи" и природно местообитание 5210 по параметри "Площ" и "Бъдещи перспективи", финансиран от Оперативна програма „Околна среда 2014-2020“ г.</vt:lpstr>
      <vt:lpstr>БЛАГОДАРЯ ЗА ВНИМАНИЕТО!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Повишаване на информираността и отговорното отношение на младежи относно доброволчеството и насърчаване създаването на доброволчески групи за предотвратяване и противодействие на пожари.</dc:title>
  <dc:creator>Nitro</dc:creator>
  <cp:lastModifiedBy>Intereg RO-BG</cp:lastModifiedBy>
  <cp:revision>51</cp:revision>
  <dcterms:created xsi:type="dcterms:W3CDTF">2022-08-17T07:57:57Z</dcterms:created>
  <dcterms:modified xsi:type="dcterms:W3CDTF">2023-08-25T11:25:30Z</dcterms:modified>
</cp:coreProperties>
</file>